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tiff" ContentType="image/tif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bookmarkIdSeed="4">
  <p:sldMasterIdLst>
    <p:sldMasterId id="2147483660" r:id="rId1"/>
  </p:sldMasterIdLst>
  <p:notesMasterIdLst>
    <p:notesMasterId r:id="rId48"/>
  </p:notesMasterIdLst>
  <p:sldIdLst>
    <p:sldId id="257" r:id="rId2"/>
    <p:sldId id="521" r:id="rId3"/>
    <p:sldId id="523" r:id="rId4"/>
    <p:sldId id="542" r:id="rId5"/>
    <p:sldId id="543" r:id="rId6"/>
    <p:sldId id="524" r:id="rId7"/>
    <p:sldId id="573" r:id="rId8"/>
    <p:sldId id="580" r:id="rId9"/>
    <p:sldId id="574" r:id="rId10"/>
    <p:sldId id="575" r:id="rId11"/>
    <p:sldId id="582" r:id="rId12"/>
    <p:sldId id="583" r:id="rId13"/>
    <p:sldId id="525" r:id="rId14"/>
    <p:sldId id="526" r:id="rId15"/>
    <p:sldId id="576" r:id="rId16"/>
    <p:sldId id="527" r:id="rId17"/>
    <p:sldId id="528" r:id="rId18"/>
    <p:sldId id="530" r:id="rId19"/>
    <p:sldId id="561" r:id="rId20"/>
    <p:sldId id="562" r:id="rId21"/>
    <p:sldId id="578" r:id="rId22"/>
    <p:sldId id="565" r:id="rId23"/>
    <p:sldId id="579" r:id="rId24"/>
    <p:sldId id="522" r:id="rId25"/>
    <p:sldId id="584" r:id="rId26"/>
    <p:sldId id="585" r:id="rId27"/>
    <p:sldId id="586" r:id="rId28"/>
    <p:sldId id="587" r:id="rId29"/>
    <p:sldId id="588" r:id="rId30"/>
    <p:sldId id="589" r:id="rId31"/>
    <p:sldId id="590" r:id="rId32"/>
    <p:sldId id="591" r:id="rId33"/>
    <p:sldId id="592" r:id="rId34"/>
    <p:sldId id="593" r:id="rId35"/>
    <p:sldId id="594" r:id="rId36"/>
    <p:sldId id="595" r:id="rId37"/>
    <p:sldId id="596" r:id="rId38"/>
    <p:sldId id="597" r:id="rId39"/>
    <p:sldId id="598" r:id="rId40"/>
    <p:sldId id="599" r:id="rId41"/>
    <p:sldId id="600" r:id="rId42"/>
    <p:sldId id="601" r:id="rId43"/>
    <p:sldId id="602" r:id="rId44"/>
    <p:sldId id="603" r:id="rId45"/>
    <p:sldId id="305" r:id="rId46"/>
    <p:sldId id="510" r:id="rId47"/>
  </p:sldIdLst>
  <p:sldSz cx="9144000" cy="6858000" type="screen4x3"/>
  <p:notesSz cx="6858000" cy="9144000"/>
  <p:defaultTextStyle>
    <a:defPPr>
      <a:defRPr lang="pt-BR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FF3300"/>
    <a:srgbClr val="37B399"/>
    <a:srgbClr val="191919"/>
    <a:srgbClr val="424E66"/>
    <a:srgbClr val="DEEBE2"/>
    <a:srgbClr val="DFEAE2"/>
    <a:srgbClr val="FFFFFF"/>
    <a:srgbClr val="292929"/>
    <a:srgbClr val="252525"/>
    <a:srgbClr val="FE7402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4386" autoAdjust="0"/>
    <p:restoredTop sz="94316" autoAdjust="0"/>
  </p:normalViewPr>
  <p:slideViewPr>
    <p:cSldViewPr>
      <p:cViewPr varScale="1">
        <p:scale>
          <a:sx n="86" d="100"/>
          <a:sy n="86" d="100"/>
        </p:scale>
        <p:origin x="-1542" y="-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56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90" d="100"/>
        <a:sy n="90" d="100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-3870" y="-120"/>
      </p:cViewPr>
      <p:guideLst>
        <p:guide orient="horz" pos="2880"/>
        <p:guide pos="2160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919716FC-93A6-4D86-8A82-4A929F1962EF}" type="datetimeFigureOut">
              <a:rPr lang="pt-BR"/>
              <a:pPr>
                <a:defRPr/>
              </a:pPr>
              <a:t>24/09/2019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pt-BR" noProof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noProof="0"/>
              <a:t>Clique para editar os estilos do texto mestre</a:t>
            </a:r>
          </a:p>
          <a:p>
            <a:pPr lvl="1"/>
            <a:r>
              <a:rPr lang="pt-BR" noProof="0"/>
              <a:t>Segundo nível</a:t>
            </a:r>
          </a:p>
          <a:p>
            <a:pPr lvl="2"/>
            <a:r>
              <a:rPr lang="pt-BR" noProof="0"/>
              <a:t>Terceiro nível</a:t>
            </a:r>
          </a:p>
          <a:p>
            <a:pPr lvl="3"/>
            <a:r>
              <a:rPr lang="pt-BR" noProof="0"/>
              <a:t>Quarto nível</a:t>
            </a:r>
          </a:p>
          <a:p>
            <a:pPr lvl="4"/>
            <a:r>
              <a:rPr lang="pt-BR" noProof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AADF5464-EF1D-4262-B69B-7D7B797293AD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xmlns="" val="235860191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2339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pt-BR"/>
          </a:p>
        </p:txBody>
      </p:sp>
      <p:sp>
        <p:nvSpPr>
          <p:cNvPr id="87044" name="Espaço Reservado para Rodapé 3"/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pt-BR"/>
          </a:p>
        </p:txBody>
      </p:sp>
      <p:sp>
        <p:nvSpPr>
          <p:cNvPr id="87045" name="Espaço Reservado para Número de Slide 4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A06CAE5-F237-432C-B437-894895A2E83F}" type="slidenum">
              <a:rPr lang="pt-BR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45</a:t>
            </a:fld>
            <a:endParaRPr lang="pt-BR"/>
          </a:p>
        </p:txBody>
      </p:sp>
      <p:sp>
        <p:nvSpPr>
          <p:cNvPr id="87046" name="Espaço Reservado para Cabeçalho 5"/>
          <p:cNvSpPr>
            <a:spLocks noGrp="1"/>
          </p:cNvSpPr>
          <p:nvPr>
            <p:ph type="hdr" sz="quarter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pt-BR"/>
              <a:t>Sistemas Imunológicos Artificiais</a:t>
            </a:r>
          </a:p>
        </p:txBody>
      </p:sp>
    </p:spTree>
    <p:extLst>
      <p:ext uri="{BB962C8B-B14F-4D97-AF65-F5344CB8AC3E}">
        <p14:creationId xmlns:p14="http://schemas.microsoft.com/office/powerpoint/2010/main" xmlns="" val="11047740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Shape 386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87" name="Shape 387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xmlns="" val="12148674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/>
          <p:cNvSpPr/>
          <p:nvPr userDrawn="1"/>
        </p:nvSpPr>
        <p:spPr>
          <a:xfrm>
            <a:off x="-2700" y="6381328"/>
            <a:ext cx="9146699" cy="478656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Título 7"/>
          <p:cNvSpPr>
            <a:spLocks noGrp="1"/>
          </p:cNvSpPr>
          <p:nvPr>
            <p:ph type="ctrTitle" hasCustomPrompt="1"/>
          </p:nvPr>
        </p:nvSpPr>
        <p:spPr>
          <a:xfrm>
            <a:off x="3779912" y="1988840"/>
            <a:ext cx="4847765" cy="1470025"/>
          </a:xfrm>
          <a:effectLst/>
        </p:spPr>
        <p:txBody>
          <a:bodyPr anchor="ctr"/>
          <a:lstStyle>
            <a:lvl1pPr algn="ctr">
              <a:defRPr lang="en-US" b="1" strike="noStrike" cap="none" spc="0" dirty="0">
                <a:ln w="18415" cmpd="sng">
                  <a:noFill/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Trebuchet MS" pitchFamily="34" charset="0"/>
                <a:cs typeface="Traditional Arabic" pitchFamily="18" charset="-78"/>
              </a:defRPr>
            </a:lvl1pPr>
          </a:lstStyle>
          <a:p>
            <a:r>
              <a:rPr lang="pt-BR" dirty="0"/>
              <a:t>CLIQUE PARA EDITAR O ESTILO DO TÍTULO MESTRE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  <a:endParaRPr lang="en-US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Data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437332D-0D75-480A-A767-17E865754B27}" type="datetime1">
              <a:rPr lang="pt-BR"/>
              <a:pPr>
                <a:defRPr/>
              </a:pPr>
              <a:t>24/09/2019</a:t>
            </a:fld>
            <a:endParaRPr lang="pt-BR"/>
          </a:p>
        </p:txBody>
      </p:sp>
      <p:sp>
        <p:nvSpPr>
          <p:cNvPr id="5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Espaço Reservado para Número de Slide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77692DC-D8E1-4548-A8A9-7BB5D20D5B39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41"/>
            <a:ext cx="2011680" cy="5851525"/>
          </a:xfrm>
        </p:spPr>
        <p:txBody>
          <a:bodyPr vert="eaVert"/>
          <a:lstStyle/>
          <a:p>
            <a:r>
              <a:rPr lang="pt-BR"/>
              <a:t>Clique para editar o estilo do título mestre</a:t>
            </a:r>
            <a:endParaRPr lang="en-US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914400" y="274640"/>
            <a:ext cx="5562600" cy="5851525"/>
          </a:xfrm>
        </p:spPr>
        <p:txBody>
          <a:bodyPr vert="eaVert"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Data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BA8A72E-2C35-45A5-9456-45E9C62B223F}" type="datetime1">
              <a:rPr lang="pt-BR"/>
              <a:pPr>
                <a:defRPr/>
              </a:pPr>
              <a:t>24/09/2019</a:t>
            </a:fld>
            <a:endParaRPr lang="pt-BR"/>
          </a:p>
        </p:txBody>
      </p:sp>
      <p:sp>
        <p:nvSpPr>
          <p:cNvPr id="5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Espaço Reservado para Número de Slide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A81AAF9-0983-41FE-8ED7-C20DC9FE3597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Full Background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963935091"/>
      </p:ext>
    </p:extLst>
  </p:cSld>
  <p:clrMapOvr>
    <a:masterClrMapping/>
  </p:clrMapOvr>
  <p:transition spd="slow">
    <p:fade thruBlk="1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1520" y="260648"/>
            <a:ext cx="8640960" cy="940966"/>
          </a:xfrm>
        </p:spPr>
        <p:txBody>
          <a:bodyPr/>
          <a:lstStyle>
            <a:lvl1pPr algn="ctr">
              <a:defRPr sz="3600" b="1" i="0">
                <a:solidFill>
                  <a:schemeClr val="tx1"/>
                </a:solidFill>
                <a:latin typeface="+mj-lt"/>
                <a:ea typeface="Arial Unicode MS" pitchFamily="34" charset="-128"/>
                <a:cs typeface="Arial Unicode MS" pitchFamily="34" charset="-128"/>
              </a:defRPr>
            </a:lvl1pPr>
          </a:lstStyle>
          <a:p>
            <a:r>
              <a:rPr lang="pt-BR" dirty="0"/>
              <a:t>Clique para editar o estilo do título mestre</a:t>
            </a:r>
            <a:endParaRPr lang="en-US" dirty="0"/>
          </a:p>
        </p:txBody>
      </p:sp>
      <p:sp>
        <p:nvSpPr>
          <p:cNvPr id="8" name="Espaço Reservado para Conteúdo 7"/>
          <p:cNvSpPr>
            <a:spLocks noGrp="1"/>
          </p:cNvSpPr>
          <p:nvPr>
            <p:ph sz="quarter" idx="1"/>
          </p:nvPr>
        </p:nvSpPr>
        <p:spPr>
          <a:xfrm>
            <a:off x="251520" y="1340768"/>
            <a:ext cx="8640960" cy="4909646"/>
          </a:xfrm>
        </p:spPr>
        <p:txBody>
          <a:bodyPr/>
          <a:lstStyle>
            <a:lvl1pPr>
              <a:spcBef>
                <a:spcPts val="1200"/>
              </a:spcBef>
              <a:spcAft>
                <a:spcPts val="1200"/>
              </a:spcAft>
              <a:buClr>
                <a:srgbClr val="FE7402"/>
              </a:buClr>
              <a:defRPr sz="2400">
                <a:latin typeface="Calibri Light" panose="020F0302020204030204" pitchFamily="34" charset="0"/>
              </a:defRPr>
            </a:lvl1pPr>
            <a:lvl2pPr>
              <a:defRPr sz="2000">
                <a:latin typeface="Calibri Light" pitchFamily="34" charset="0"/>
              </a:defRPr>
            </a:lvl2pPr>
            <a:lvl3pPr>
              <a:defRPr sz="1800">
                <a:latin typeface="Calibri Light" pitchFamily="34" charset="0"/>
              </a:defRPr>
            </a:lvl3pPr>
            <a:lvl4pPr>
              <a:defRPr sz="1800">
                <a:latin typeface="Calibri Light" pitchFamily="34" charset="0"/>
              </a:defRPr>
            </a:lvl4pPr>
            <a:lvl5pPr>
              <a:defRPr sz="1800">
                <a:latin typeface="Calibri Light" pitchFamily="34" charset="0"/>
              </a:defRPr>
            </a:lvl5pPr>
          </a:lstStyle>
          <a:p>
            <a:pPr lvl="0"/>
            <a:r>
              <a:rPr lang="pt-BR" dirty="0"/>
              <a:t>Clique para editar os estilos do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  <a:endParaRPr lang="en-US" dirty="0"/>
          </a:p>
        </p:txBody>
      </p:sp>
      <p:cxnSp>
        <p:nvCxnSpPr>
          <p:cNvPr id="11" name="Conector reto 10"/>
          <p:cNvCxnSpPr/>
          <p:nvPr userDrawn="1"/>
        </p:nvCxnSpPr>
        <p:spPr>
          <a:xfrm>
            <a:off x="251520" y="1196752"/>
            <a:ext cx="8541499" cy="0"/>
          </a:xfrm>
          <a:prstGeom prst="line">
            <a:avLst/>
          </a:prstGeom>
          <a:ln w="28575">
            <a:solidFill>
              <a:srgbClr val="EC5F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 useBgFill="1">
        <p:nvSpPr>
          <p:cNvPr id="5" name="Retângulo de cantos arredondados 4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3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Retângulo 5"/>
          <p:cNvSpPr/>
          <p:nvPr/>
        </p:nvSpPr>
        <p:spPr>
          <a:xfrm flipV="1">
            <a:off x="69850" y="2376488"/>
            <a:ext cx="9013825" cy="92075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" name="Retângulo 6"/>
          <p:cNvSpPr/>
          <p:nvPr/>
        </p:nvSpPr>
        <p:spPr>
          <a:xfrm>
            <a:off x="69850" y="2341563"/>
            <a:ext cx="9013825" cy="46037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" name="Retângulo 7"/>
          <p:cNvSpPr/>
          <p:nvPr/>
        </p:nvSpPr>
        <p:spPr>
          <a:xfrm>
            <a:off x="68263" y="2468563"/>
            <a:ext cx="9015412" cy="46037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952500"/>
            <a:ext cx="7772400" cy="1362075"/>
          </a:xfrm>
        </p:spPr>
        <p:txBody>
          <a:bodyPr/>
          <a:lstStyle>
            <a:lvl1pPr algn="l">
              <a:buNone/>
              <a:defRPr sz="4000" b="0" cap="none"/>
            </a:lvl1pPr>
          </a:lstStyle>
          <a:p>
            <a:r>
              <a:rPr lang="pt-BR"/>
              <a:t>Clique para editar o estilo do título mestre</a:t>
            </a:r>
            <a:endParaRPr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547938"/>
            <a:ext cx="7772400" cy="1338262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9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89A3FF5-9E97-4172-8D74-55A86EDD53DF}" type="datetime1">
              <a:rPr lang="pt-BR"/>
              <a:pPr>
                <a:defRPr/>
              </a:pPr>
              <a:t>24/09/2019</a:t>
            </a:fld>
            <a:endParaRPr lang="pt-BR"/>
          </a:p>
        </p:txBody>
      </p:sp>
      <p:sp>
        <p:nvSpPr>
          <p:cNvPr id="10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800100" y="6172200"/>
            <a:ext cx="40005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11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146050" y="6208713"/>
            <a:ext cx="4572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5EA16CD-4382-42BE-891A-E8BA11668A4B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  <a:endParaRPr lang="en-US"/>
          </a:p>
        </p:txBody>
      </p:sp>
      <p:sp>
        <p:nvSpPr>
          <p:cNvPr id="9" name="Espaço Reservado para Conteúdo 8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3749040" cy="4572000"/>
          </a:xfrm>
        </p:spPr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11" name="Espaço Reservado para Conteúdo 10"/>
          <p:cNvSpPr>
            <a:spLocks noGrp="1"/>
          </p:cNvSpPr>
          <p:nvPr>
            <p:ph sz="quarter" idx="2"/>
          </p:nvPr>
        </p:nvSpPr>
        <p:spPr>
          <a:xfrm>
            <a:off x="4933950" y="1447800"/>
            <a:ext cx="3749040" cy="4572000"/>
          </a:xfrm>
        </p:spPr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5" name="Espaço Reservado para Data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B95CB8B-4ADF-42E5-ADD1-EB914C7C51C0}" type="datetime1">
              <a:rPr lang="pt-BR"/>
              <a:pPr>
                <a:defRPr/>
              </a:pPr>
              <a:t>24/09/2019</a:t>
            </a:fld>
            <a:endParaRPr lang="pt-BR"/>
          </a:p>
        </p:txBody>
      </p:sp>
      <p:sp>
        <p:nvSpPr>
          <p:cNvPr id="6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Espaço Reservado para Número de Slide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041610-E012-4E57-97F8-99AD254A5A98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pt-BR"/>
              <a:t>Clique para editar o estilo do título mestre</a:t>
            </a:r>
            <a:endParaRPr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3"/>
          </p:nvPr>
        </p:nvSpPr>
        <p:spPr>
          <a:xfrm>
            <a:off x="49530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11" name="Espaço Reservado para Conteúdo 10"/>
          <p:cNvSpPr>
            <a:spLocks noGrp="1"/>
          </p:cNvSpPr>
          <p:nvPr>
            <p:ph sz="half" idx="2"/>
          </p:nvPr>
        </p:nvSpPr>
        <p:spPr>
          <a:xfrm>
            <a:off x="914400" y="2247900"/>
            <a:ext cx="3733800" cy="3886200"/>
          </a:xfrm>
        </p:spPr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13" name="Espaço Reservado para Conteúdo 12"/>
          <p:cNvSpPr>
            <a:spLocks noGrp="1"/>
          </p:cNvSpPr>
          <p:nvPr>
            <p:ph sz="half" idx="4"/>
          </p:nvPr>
        </p:nvSpPr>
        <p:spPr>
          <a:xfrm>
            <a:off x="4953000" y="2247900"/>
            <a:ext cx="3733800" cy="3886200"/>
          </a:xfrm>
        </p:spPr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7" name="Espaço Reservado para Data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943C45-0C8D-49F0-813D-9D3C8C5580F5}" type="datetime1">
              <a:rPr lang="pt-BR"/>
              <a:pPr>
                <a:defRPr/>
              </a:pPr>
              <a:t>24/09/2019</a:t>
            </a:fld>
            <a:endParaRPr lang="pt-BR"/>
          </a:p>
        </p:txBody>
      </p:sp>
      <p:sp>
        <p:nvSpPr>
          <p:cNvPr id="8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9" name="Espaço Reservado para Número de Slide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6BD8B72-CFDB-4A3F-BAE6-B870CB4DEA01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  <a:endParaRPr lang="en-US"/>
          </a:p>
        </p:txBody>
      </p:sp>
      <p:sp>
        <p:nvSpPr>
          <p:cNvPr id="3" name="Espaço Reservado para Data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91C1049-9DEE-4415-95FD-FB9B982D6420}" type="datetime1">
              <a:rPr lang="pt-BR"/>
              <a:pPr>
                <a:defRPr/>
              </a:pPr>
              <a:t>24/09/2019</a:t>
            </a:fld>
            <a:endParaRPr lang="pt-BR"/>
          </a:p>
        </p:txBody>
      </p:sp>
      <p:sp>
        <p:nvSpPr>
          <p:cNvPr id="4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5" name="Espaço Reservado para Número de Slide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FBBD2E-B988-4805-803C-7D3CE27A6C3C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A9A8C33-8187-4A33-A558-8A4A8F546F71}" type="datetime1">
              <a:rPr lang="pt-BR"/>
              <a:pPr>
                <a:defRPr/>
              </a:pPr>
              <a:t>24/09/2019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4" name="Espaço Reservado para Número de Slide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EF2104C-6C80-4799-8C6A-C0765871EF76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 useBgFill="1">
        <p:nvSpPr>
          <p:cNvPr id="6" name="Retângulo de cantos arredondados 5"/>
          <p:cNvSpPr/>
          <p:nvPr/>
        </p:nvSpPr>
        <p:spPr>
          <a:xfrm>
            <a:off x="63500" y="69850"/>
            <a:ext cx="9013825" cy="6692900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/>
          <a:lstStyle>
            <a:lvl1pPr algn="l">
              <a:buNone/>
              <a:defRPr sz="4000" b="0"/>
            </a:lvl1pPr>
          </a:lstStyle>
          <a:p>
            <a:r>
              <a:rPr lang="pt-BR"/>
              <a:t>Clique para editar o estilo do título mestre</a:t>
            </a:r>
            <a:endParaRPr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2"/>
          </p:nvPr>
        </p:nvSpPr>
        <p:spPr>
          <a:xfrm>
            <a:off x="914400" y="1600200"/>
            <a:ext cx="1905000" cy="4495800"/>
          </a:xfrm>
        </p:spPr>
        <p:txBody>
          <a:bodyPr/>
          <a:lstStyle>
            <a:lvl1pPr marL="0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11" name="Espaço Reservado para Conteúdo 10"/>
          <p:cNvSpPr>
            <a:spLocks noGrp="1"/>
          </p:cNvSpPr>
          <p:nvPr>
            <p:ph sz="quarter" idx="1"/>
          </p:nvPr>
        </p:nvSpPr>
        <p:spPr>
          <a:xfrm>
            <a:off x="2971800" y="1600200"/>
            <a:ext cx="5715000" cy="4495800"/>
          </a:xfrm>
        </p:spPr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7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A2FD8EC-4C4C-470D-9D48-68AEC3A3B71F}" type="datetime1">
              <a:rPr lang="pt-BR"/>
              <a:pPr>
                <a:defRPr/>
              </a:pPr>
              <a:t>24/09/2019</a:t>
            </a:fld>
            <a:endParaRPr lang="pt-BR"/>
          </a:p>
        </p:txBody>
      </p:sp>
      <p:sp>
        <p:nvSpPr>
          <p:cNvPr id="8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9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A5C9790-0216-4496-B188-77C2268EED10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 flipV="1">
            <a:off x="68263" y="4683125"/>
            <a:ext cx="9007475" cy="92075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Retângulo 5"/>
          <p:cNvSpPr/>
          <p:nvPr/>
        </p:nvSpPr>
        <p:spPr>
          <a:xfrm>
            <a:off x="68263" y="4649788"/>
            <a:ext cx="9007475" cy="46037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" name="Retângulo 6"/>
          <p:cNvSpPr/>
          <p:nvPr/>
        </p:nvSpPr>
        <p:spPr>
          <a:xfrm>
            <a:off x="68263" y="4773613"/>
            <a:ext cx="9007475" cy="47625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4400" y="4900550"/>
            <a:ext cx="7315200" cy="522288"/>
          </a:xfrm>
        </p:spPr>
        <p:txBody>
          <a:bodyPr anchor="ctr">
            <a:noAutofit/>
          </a:bodyPr>
          <a:lstStyle>
            <a:lvl1pPr algn="l">
              <a:buNone/>
              <a:defRPr sz="2800" b="0"/>
            </a:lvl1pPr>
          </a:lstStyle>
          <a:p>
            <a:r>
              <a:rPr lang="pt-BR"/>
              <a:t>Clique para editar o estilo do título mestre</a:t>
            </a:r>
            <a:endParaRPr lang="en-US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914400" y="5445825"/>
            <a:ext cx="7315200" cy="685800"/>
          </a:xfrm>
        </p:spPr>
        <p:txBody>
          <a:bodyPr/>
          <a:lstStyle>
            <a:lvl1pPr marL="0" indent="0">
              <a:buFontTx/>
              <a:buNone/>
              <a:defRPr sz="16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68308" y="66675"/>
            <a:ext cx="9001873" cy="4581525"/>
          </a:xfrm>
          <a:prstGeom prst="round2SameRect">
            <a:avLst>
              <a:gd name="adj1" fmla="val 7101"/>
              <a:gd name="adj2" fmla="val 0"/>
            </a:avLst>
          </a:prstGeom>
          <a:solidFill>
            <a:schemeClr val="bg2"/>
          </a:solidFill>
          <a:ln w="6350">
            <a:solidFill>
              <a:schemeClr val="tx1"/>
            </a:solidFill>
          </a:ln>
        </p:spPr>
        <p:txBody>
          <a:bodyPr>
            <a:normAutofit/>
          </a:bodyPr>
          <a:lstStyle>
            <a:lvl1pPr marL="0" indent="0">
              <a:buNone/>
              <a:defRPr sz="3200"/>
            </a:lvl1pPr>
          </a:lstStyle>
          <a:p>
            <a:pPr lvl="0"/>
            <a:r>
              <a:rPr lang="pt-BR" noProof="0"/>
              <a:t>Clique no ícone para adicionar uma imagem</a:t>
            </a:r>
            <a:endParaRPr lang="en-US" noProof="0" dirty="0"/>
          </a:p>
        </p:txBody>
      </p:sp>
      <p:sp>
        <p:nvSpPr>
          <p:cNvPr id="8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07760A3-1090-48C1-BD45-58206CEB9EAC}" type="datetime1">
              <a:rPr lang="pt-BR"/>
              <a:pPr>
                <a:defRPr/>
              </a:pPr>
              <a:t>24/09/2019</a:t>
            </a:fld>
            <a:endParaRPr lang="pt-BR"/>
          </a:p>
        </p:txBody>
      </p:sp>
      <p:sp>
        <p:nvSpPr>
          <p:cNvPr id="9" name="Espaço Reservado para Rodapé 5"/>
          <p:cNvSpPr>
            <a:spLocks noGrp="1"/>
          </p:cNvSpPr>
          <p:nvPr>
            <p:ph type="ftr" sz="quarter" idx="11"/>
          </p:nvPr>
        </p:nvSpPr>
        <p:spPr>
          <a:xfrm>
            <a:off x="914400" y="6172200"/>
            <a:ext cx="38862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10" name="Espaço Reservado para Número de Slide 6"/>
          <p:cNvSpPr>
            <a:spLocks noGrp="1"/>
          </p:cNvSpPr>
          <p:nvPr>
            <p:ph type="sldNum" sz="quarter" idx="12"/>
          </p:nvPr>
        </p:nvSpPr>
        <p:spPr>
          <a:xfrm>
            <a:off x="146050" y="6208713"/>
            <a:ext cx="4572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55A8030-FBB0-4815-ABBE-B442CCA3CD6B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EA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028" name="Espaço Reservado para Título 21"/>
          <p:cNvSpPr>
            <a:spLocks noGrp="1"/>
          </p:cNvSpPr>
          <p:nvPr>
            <p:ph type="title"/>
          </p:nvPr>
        </p:nvSpPr>
        <p:spPr bwMode="auto">
          <a:xfrm>
            <a:off x="914400" y="274638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9144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pt-BR"/>
              <a:t>Clique para editar o estilo do título mestre</a:t>
            </a:r>
            <a:endParaRPr lang="en-US"/>
          </a:p>
        </p:txBody>
      </p:sp>
      <p:sp>
        <p:nvSpPr>
          <p:cNvPr id="1029" name="Espaço Reservado para Texto 12"/>
          <p:cNvSpPr>
            <a:spLocks noGrp="1"/>
          </p:cNvSpPr>
          <p:nvPr>
            <p:ph type="body" idx="1"/>
          </p:nvPr>
        </p:nvSpPr>
        <p:spPr bwMode="auto">
          <a:xfrm>
            <a:off x="914400" y="1447800"/>
            <a:ext cx="77724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14" name="Espaço Reservado para Data 13"/>
          <p:cNvSpPr>
            <a:spLocks noGrp="1"/>
          </p:cNvSpPr>
          <p:nvPr>
            <p:ph type="dt" sz="half" idx="2"/>
          </p:nvPr>
        </p:nvSpPr>
        <p:spPr>
          <a:xfrm>
            <a:off x="6172200" y="6191250"/>
            <a:ext cx="2476500" cy="476250"/>
          </a:xfrm>
          <a:prstGeom prst="rect">
            <a:avLst/>
          </a:prstGeom>
        </p:spPr>
        <p:txBody>
          <a:bodyPr anchor="ctr" anchorCtr="0"/>
          <a:lstStyle>
            <a:lvl1pPr algn="r" eaLnBrk="1" fontAlgn="auto" latinLnBrk="0" hangingPunct="1">
              <a:spcBef>
                <a:spcPts val="0"/>
              </a:spcBef>
              <a:spcAft>
                <a:spcPts val="0"/>
              </a:spcAft>
              <a:defRPr kumimoji="0" sz="1400">
                <a:solidFill>
                  <a:schemeClr val="tx2"/>
                </a:solidFill>
                <a:latin typeface="+mn-lt"/>
              </a:defRPr>
            </a:lvl1pPr>
          </a:lstStyle>
          <a:p>
            <a:pPr>
              <a:defRPr/>
            </a:pPr>
            <a:fld id="{B8DCFE1C-BC2A-4342-A24A-BB4BAB6ABFB9}" type="datetime1">
              <a:rPr lang="pt-BR"/>
              <a:pPr>
                <a:defRPr/>
              </a:pPr>
              <a:t>24/09/2019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3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</p:spPr>
        <p:txBody>
          <a:bodyPr anchor="ctr" anchorCtr="0"/>
          <a:lstStyle>
            <a:lvl1pPr eaLnBrk="1" fontAlgn="auto" latinLnBrk="0" hangingPunct="1">
              <a:spcBef>
                <a:spcPts val="0"/>
              </a:spcBef>
              <a:spcAft>
                <a:spcPts val="0"/>
              </a:spcAft>
              <a:defRPr kumimoji="0" sz="1400">
                <a:solidFill>
                  <a:schemeClr val="tx2"/>
                </a:solidFill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23" name="Espaço Reservado para Número de Slide 22"/>
          <p:cNvSpPr>
            <a:spLocks noGrp="1"/>
          </p:cNvSpPr>
          <p:nvPr>
            <p:ph type="sldNum" sz="quarter" idx="4"/>
          </p:nvPr>
        </p:nvSpPr>
        <p:spPr>
          <a:xfrm>
            <a:off x="146050" y="6210300"/>
            <a:ext cx="457200" cy="457200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anchor="ctr" anchorCtr="1">
            <a:noAutofit/>
          </a:bodyPr>
          <a:lstStyle>
            <a:lvl1pPr algn="ctr" eaLnBrk="1" fontAlgn="auto" latinLnBrk="0" hangingPunct="1">
              <a:spcBef>
                <a:spcPts val="0"/>
              </a:spcBef>
              <a:spcAft>
                <a:spcPts val="0"/>
              </a:spcAft>
              <a:defRPr kumimoji="0" sz="14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fld id="{06E8B2EE-5D6A-4A1C-8440-2D6EEE755B40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1" r:id="rId2"/>
    <p:sldLayoutId id="2147483699" r:id="rId3"/>
    <p:sldLayoutId id="2147483692" r:id="rId4"/>
    <p:sldLayoutId id="2147483693" r:id="rId5"/>
    <p:sldLayoutId id="2147483694" r:id="rId6"/>
    <p:sldLayoutId id="2147483695" r:id="rId7"/>
    <p:sldLayoutId id="2147483700" r:id="rId8"/>
    <p:sldLayoutId id="2147483701" r:id="rId9"/>
    <p:sldLayoutId id="2147483696" r:id="rId10"/>
    <p:sldLayoutId id="2147483697" r:id="rId11"/>
    <p:sldLayoutId id="2147483702" r:id="rId12"/>
  </p:sldLayoutIdLst>
  <p:hf sldNum="0"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 Rounded MT Bold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 Rounded MT Bold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 Rounded MT Bold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 Rounded MT Bold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 Rounded MT Bold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 Rounded MT Bold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 Rounded MT Bold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 Rounded MT Bold" pitchFamily="34" charset="0"/>
        </a:defRPr>
      </a:lvl9pPr>
    </p:titleStyle>
    <p:bodyStyle>
      <a:lvl1pPr marL="273050" indent="-273050" algn="l" rtl="0" eaLnBrk="0" fontAlgn="base" hangingPunct="0">
        <a:spcBef>
          <a:spcPts val="575"/>
        </a:spcBef>
        <a:spcAft>
          <a:spcPct val="0"/>
        </a:spcAft>
        <a:buClr>
          <a:schemeClr val="accent1"/>
        </a:buClr>
        <a:buSzPct val="85000"/>
        <a:buFont typeface="Wingdings 2" pitchFamily="18" charset="2"/>
        <a:buChar char=""/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7688" indent="-228600" algn="l" rtl="0" eaLnBrk="0" fontAlgn="base" hangingPunct="0">
        <a:spcBef>
          <a:spcPts val="375"/>
        </a:spcBef>
        <a:spcAft>
          <a:spcPct val="0"/>
        </a:spcAft>
        <a:buClr>
          <a:schemeClr val="accent2"/>
        </a:buClr>
        <a:buSzPct val="85000"/>
        <a:buFont typeface="Wingdings 2" pitchFamily="18" charset="2"/>
        <a:buChar char="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22325" indent="-228600" algn="l" rtl="0" eaLnBrk="0" fontAlgn="base" hangingPunct="0">
        <a:spcBef>
          <a:spcPts val="375"/>
        </a:spcBef>
        <a:spcAft>
          <a:spcPct val="0"/>
        </a:spcAft>
        <a:buClr>
          <a:srgbClr val="F7AAAA"/>
        </a:buClr>
        <a:buSzPct val="85000"/>
        <a:buFont typeface="Wingdings 2" pitchFamily="18" charset="2"/>
        <a:buChar char="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6963" indent="-228600" algn="l" rtl="0" eaLnBrk="0" fontAlgn="base" hangingPunct="0">
        <a:spcBef>
          <a:spcPts val="375"/>
        </a:spcBef>
        <a:spcAft>
          <a:spcPct val="0"/>
        </a:spcAft>
        <a:buClr>
          <a:srgbClr val="A28E6A"/>
        </a:buClr>
        <a:buSzPct val="80000"/>
        <a:buFont typeface="Wingdings 2" pitchFamily="18" charset="2"/>
        <a:buChar char="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0" fontAlgn="base" hangingPunct="0">
        <a:spcBef>
          <a:spcPts val="375"/>
        </a:spcBef>
        <a:spcAft>
          <a:spcPct val="0"/>
        </a:spcAft>
        <a:buClr>
          <a:srgbClr val="A28E6A"/>
        </a:buClr>
        <a:buChar char="o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228600" algn="l" rtl="0" eaLnBrk="1" latinLnBrk="0" hangingPunct="1">
        <a:spcBef>
          <a:spcPts val="370"/>
        </a:spcBef>
        <a:buClr>
          <a:schemeClr val="accent3"/>
        </a:buClr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228600" algn="l" rtl="0" eaLnBrk="1" latinLnBrk="0" hangingPunct="1">
        <a:spcBef>
          <a:spcPts val="370"/>
        </a:spcBef>
        <a:buClr>
          <a:schemeClr val="accent2"/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228600" algn="l" rtl="0" eaLnBrk="1" latinLnBrk="0" hangingPunct="1">
        <a:spcBef>
          <a:spcPts val="370"/>
        </a:spcBef>
        <a:buClr>
          <a:schemeClr val="accent2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jpeg"/><Relationship Id="rId7" Type="http://schemas.openxmlformats.org/officeDocument/2006/relationships/image" Target="../media/image23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9.jpeg"/><Relationship Id="rId7" Type="http://schemas.openxmlformats.org/officeDocument/2006/relationships/image" Target="../media/image23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9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/>
          <p:cNvSpPr txBox="1"/>
          <p:nvPr/>
        </p:nvSpPr>
        <p:spPr>
          <a:xfrm>
            <a:off x="2285984" y="2500306"/>
            <a:ext cx="4757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 err="1">
                <a:solidFill>
                  <a:schemeClr val="bg2">
                    <a:lumMod val="50000"/>
                  </a:schemeClr>
                </a:solidFill>
                <a:latin typeface="Calibri" pitchFamily="34" charset="0"/>
              </a:rPr>
              <a:t>MSc</a:t>
            </a:r>
            <a:r>
              <a:rPr lang="pt-BR" sz="2400" dirty="0">
                <a:solidFill>
                  <a:schemeClr val="bg2">
                    <a:lumMod val="50000"/>
                  </a:schemeClr>
                </a:solidFill>
                <a:latin typeface="Calibri" pitchFamily="34" charset="0"/>
              </a:rPr>
              <a:t>. José </a:t>
            </a:r>
            <a:r>
              <a:rPr lang="pt-BR" sz="2400" dirty="0" err="1">
                <a:solidFill>
                  <a:schemeClr val="bg2">
                    <a:lumMod val="50000"/>
                  </a:schemeClr>
                </a:solidFill>
                <a:latin typeface="Calibri" pitchFamily="34" charset="0"/>
              </a:rPr>
              <a:t>Ahirton</a:t>
            </a:r>
            <a:r>
              <a:rPr lang="pt-BR" sz="2400" dirty="0">
                <a:solidFill>
                  <a:schemeClr val="bg2">
                    <a:lumMod val="50000"/>
                  </a:schemeClr>
                </a:solidFill>
                <a:latin typeface="Calibri" pitchFamily="34" charset="0"/>
              </a:rPr>
              <a:t> Batista Lopes Filho</a:t>
            </a:r>
          </a:p>
        </p:txBody>
      </p:sp>
      <p:sp>
        <p:nvSpPr>
          <p:cNvPr id="8" name="Subtítulo 2"/>
          <p:cNvSpPr txBox="1">
            <a:spLocks/>
          </p:cNvSpPr>
          <p:nvPr/>
        </p:nvSpPr>
        <p:spPr bwMode="auto">
          <a:xfrm>
            <a:off x="142875" y="6453336"/>
            <a:ext cx="9001125" cy="404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73050" indent="-273050" algn="l" rtl="0" eaLnBrk="0" fontAlgn="base" hangingPunct="0">
              <a:spcBef>
                <a:spcPts val="575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itchFamily="18" charset="2"/>
              <a:buChar char="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7688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Wingdings 2" pitchFamily="18" charset="2"/>
              <a:buChar char="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325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F7AAAA"/>
              </a:buClr>
              <a:buSzPct val="85000"/>
              <a:buFont typeface="Wingdings 2" pitchFamily="18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6963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SzPct val="80000"/>
              <a:buFont typeface="Wingdings 2" pitchFamily="18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0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eaLnBrk="1" hangingPunct="1">
              <a:buNone/>
            </a:pPr>
            <a:r>
              <a:rPr lang="pt-BR" sz="1600" dirty="0">
                <a:solidFill>
                  <a:schemeClr val="bg1"/>
                </a:solidFill>
                <a:latin typeface="+mj-lt"/>
              </a:rPr>
              <a:t>São Paulo, 24 de setembro de 2019</a:t>
            </a:r>
          </a:p>
        </p:txBody>
      </p:sp>
      <p:sp>
        <p:nvSpPr>
          <p:cNvPr id="11" name="CaixaDeTexto 5">
            <a:extLst>
              <a:ext uri="{FF2B5EF4-FFF2-40B4-BE49-F238E27FC236}">
                <a16:creationId xmlns:a16="http://schemas.microsoft.com/office/drawing/2014/main" xmlns="" id="{F5606860-54D4-5344-8274-A86753FBABA9}"/>
              </a:ext>
            </a:extLst>
          </p:cNvPr>
          <p:cNvSpPr txBox="1"/>
          <p:nvPr/>
        </p:nvSpPr>
        <p:spPr>
          <a:xfrm>
            <a:off x="1285852" y="571480"/>
            <a:ext cx="670869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 err="1" smtClean="0"/>
              <a:t>Transfer</a:t>
            </a:r>
            <a:r>
              <a:rPr lang="pt-BR" sz="3200" b="1" dirty="0" smtClean="0"/>
              <a:t> </a:t>
            </a:r>
            <a:r>
              <a:rPr lang="pt-BR" sz="3200" b="1" dirty="0" err="1"/>
              <a:t>Learning</a:t>
            </a:r>
            <a:r>
              <a:rPr lang="pt-BR" sz="3200" b="1" dirty="0"/>
              <a:t> e </a:t>
            </a:r>
            <a:r>
              <a:rPr lang="pt-BR" sz="3200" b="1" dirty="0" err="1" smtClean="0"/>
              <a:t>GANs</a:t>
            </a:r>
            <a:r>
              <a:rPr lang="pt-BR" sz="3200" b="1" dirty="0" smtClean="0"/>
              <a:t> 101 </a:t>
            </a:r>
            <a:r>
              <a:rPr lang="pt-BR" sz="3200" dirty="0" smtClean="0"/>
              <a:t>– </a:t>
            </a:r>
            <a:endParaRPr lang="pt-BR" sz="3200" dirty="0"/>
          </a:p>
          <a:p>
            <a:pPr algn="ctr"/>
            <a:r>
              <a:rPr lang="pt-BR" sz="3200" dirty="0"/>
              <a:t>Como reaproveitar conhecimentos pré existentes em nossos modelos?</a:t>
            </a:r>
            <a:endParaRPr lang="pt-BR" sz="3200" i="1" dirty="0">
              <a:latin typeface="Calibri" pitchFamily="34" charset="0"/>
            </a:endParaRPr>
          </a:p>
        </p:txBody>
      </p:sp>
      <p:pic>
        <p:nvPicPr>
          <p:cNvPr id="14" name="Picture 2" descr="C:\Users\Jlopes\Desktop\Logos_Marca_Template (1)\Logos_Marca_Template\Logo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5207" y="3717032"/>
            <a:ext cx="4757636" cy="1744467"/>
          </a:xfrm>
          <a:prstGeom prst="rect">
            <a:avLst/>
          </a:prstGeom>
          <a:noFill/>
        </p:spPr>
      </p:pic>
      <p:pic>
        <p:nvPicPr>
          <p:cNvPr id="1026" name="Picture 2" descr="Image result for school of ai sp">
            <a:extLst>
              <a:ext uri="{FF2B5EF4-FFF2-40B4-BE49-F238E27FC236}">
                <a16:creationId xmlns:a16="http://schemas.microsoft.com/office/drawing/2014/main" xmlns="" id="{710AB48D-1E45-45B6-890D-30296FF6C4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148064" y="3835419"/>
            <a:ext cx="3344028" cy="1744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xmlns="" id="{D37B90E4-87A2-D540-B229-8C1F6FF33D1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en-US" dirty="0">
                <a:solidFill>
                  <a:schemeClr val="bg2">
                    <a:lumMod val="50000"/>
                  </a:schemeClr>
                </a:solidFill>
              </a:rPr>
              <a:t>Classificação de Imagens</a:t>
            </a:r>
            <a:endParaRPr lang="en-US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2" y="1643050"/>
            <a:ext cx="8705850" cy="4600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8986332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xmlns="" id="{D37B90E4-87A2-D540-B229-8C1F6FF33D1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en-US" dirty="0">
                <a:solidFill>
                  <a:schemeClr val="bg2">
                    <a:lumMod val="50000"/>
                  </a:schemeClr>
                </a:solidFill>
              </a:rPr>
              <a:t>Classificação de Câncer</a:t>
            </a:r>
            <a:endParaRPr lang="en-US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4" name="Picture 3" descr="germany.jpe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1625" y="2624138"/>
            <a:ext cx="1171575" cy="995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 descr="netherlands.jpe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1625" y="4513263"/>
            <a:ext cx="1171575" cy="995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8" descr="latex-image-1.pdf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809750" y="2655888"/>
            <a:ext cx="28575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9" descr="latex-image-1.pdf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809750" y="4627563"/>
            <a:ext cx="36830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28"/>
          <p:cNvSpPr txBox="1">
            <a:spLocks noChangeArrowheads="1"/>
          </p:cNvSpPr>
          <p:nvPr/>
        </p:nvSpPr>
        <p:spPr bwMode="auto">
          <a:xfrm>
            <a:off x="3214678" y="2214554"/>
            <a:ext cx="1160462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dirty="0">
                <a:latin typeface="Georgia" charset="0"/>
              </a:rPr>
              <a:t>Age</a:t>
            </a:r>
          </a:p>
        </p:txBody>
      </p:sp>
      <p:sp>
        <p:nvSpPr>
          <p:cNvPr id="9" name="TextBox 29"/>
          <p:cNvSpPr txBox="1">
            <a:spLocks noChangeArrowheads="1"/>
          </p:cNvSpPr>
          <p:nvPr/>
        </p:nvSpPr>
        <p:spPr bwMode="auto">
          <a:xfrm>
            <a:off x="3786182" y="2214554"/>
            <a:ext cx="1160462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dirty="0">
                <a:latin typeface="Georgia" charset="0"/>
              </a:rPr>
              <a:t>Smoking </a:t>
            </a:r>
          </a:p>
        </p:txBody>
      </p:sp>
      <p:sp>
        <p:nvSpPr>
          <p:cNvPr id="10" name="TextBox 30"/>
          <p:cNvSpPr txBox="1">
            <a:spLocks noChangeArrowheads="1"/>
          </p:cNvSpPr>
          <p:nvPr/>
        </p:nvSpPr>
        <p:spPr bwMode="auto">
          <a:xfrm>
            <a:off x="3198813" y="4267200"/>
            <a:ext cx="1160462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>
                <a:latin typeface="Georgia" charset="0"/>
              </a:rPr>
              <a:t>Age</a:t>
            </a:r>
          </a:p>
        </p:txBody>
      </p:sp>
      <p:sp>
        <p:nvSpPr>
          <p:cNvPr id="11" name="TextBox 31"/>
          <p:cNvSpPr txBox="1">
            <a:spLocks noChangeArrowheads="1"/>
          </p:cNvSpPr>
          <p:nvPr/>
        </p:nvSpPr>
        <p:spPr bwMode="auto">
          <a:xfrm>
            <a:off x="3779838" y="4267200"/>
            <a:ext cx="1160462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>
                <a:latin typeface="Georgia" charset="0"/>
              </a:rPr>
              <a:t>Height</a:t>
            </a:r>
          </a:p>
        </p:txBody>
      </p:sp>
      <p:sp>
        <p:nvSpPr>
          <p:cNvPr id="12" name="TextBox 32"/>
          <p:cNvSpPr txBox="1">
            <a:spLocks noChangeArrowheads="1"/>
          </p:cNvSpPr>
          <p:nvPr/>
        </p:nvSpPr>
        <p:spPr bwMode="auto">
          <a:xfrm>
            <a:off x="4667250" y="4251325"/>
            <a:ext cx="116205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>
                <a:latin typeface="Georgia" charset="0"/>
              </a:rPr>
              <a:t>Smoking</a:t>
            </a:r>
          </a:p>
        </p:txBody>
      </p:sp>
      <p:pic>
        <p:nvPicPr>
          <p:cNvPr id="13" name="Picture 33" descr="latex-image-1.pdf"/>
          <p:cNvPicPr>
            <a:picLocks noChangeAspect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19088" y="2149475"/>
            <a:ext cx="1282700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34" descr="latex-image-1.pdf"/>
          <p:cNvPicPr>
            <a:picLocks noChangeAspect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46075" y="4052888"/>
            <a:ext cx="1295400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35" descr="latex-image-1.pdf"/>
          <p:cNvPicPr>
            <a:picLocks noChangeAspect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715140" y="3000372"/>
            <a:ext cx="208915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Right Arrow 36"/>
          <p:cNvSpPr/>
          <p:nvPr/>
        </p:nvSpPr>
        <p:spPr>
          <a:xfrm>
            <a:off x="5357818" y="3214686"/>
            <a:ext cx="1068704" cy="7366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898633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xmlns="" id="{D37B90E4-87A2-D540-B229-8C1F6FF33D1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en-US" dirty="0">
                <a:solidFill>
                  <a:schemeClr val="bg2">
                    <a:lumMod val="50000"/>
                  </a:schemeClr>
                </a:solidFill>
              </a:rPr>
              <a:t>Classificação de Câncer</a:t>
            </a:r>
            <a:endParaRPr lang="en-US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17" name="Picture 3" descr="germany.jpe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1625" y="2624138"/>
            <a:ext cx="1171575" cy="995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Picture 4" descr="netherlands.jpe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1625" y="4513263"/>
            <a:ext cx="1171575" cy="995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Picture 5" descr="latex-image-1.pdf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809750" y="2655888"/>
            <a:ext cx="28575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" name="Picture 6" descr="latex-image-1.pdf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809750" y="4627563"/>
            <a:ext cx="36830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" name="Picture 7" descr="latex-image-1.pdf"/>
          <p:cNvPicPr>
            <a:picLocks noChangeAspect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19088" y="2149475"/>
            <a:ext cx="1282700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" name="Picture 8" descr="latex-image-1.pdf"/>
          <p:cNvPicPr>
            <a:picLocks noChangeAspect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46075" y="4052888"/>
            <a:ext cx="1295400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" name="Up Arrow 11"/>
          <p:cNvSpPr/>
          <p:nvPr/>
        </p:nvSpPr>
        <p:spPr>
          <a:xfrm rot="2772884">
            <a:off x="6195385" y="2729049"/>
            <a:ext cx="774423" cy="1101318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24" name="Picture 12" descr="latex-image-1.pdf"/>
          <p:cNvPicPr>
            <a:picLocks noChangeAspect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 rot="18946270">
            <a:off x="6910388" y="1963738"/>
            <a:ext cx="1727200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" name="TextBox 9"/>
          <p:cNvSpPr txBox="1">
            <a:spLocks noChangeArrowheads="1"/>
          </p:cNvSpPr>
          <p:nvPr/>
        </p:nvSpPr>
        <p:spPr bwMode="auto">
          <a:xfrm rot="18879164">
            <a:off x="4206875" y="2163267"/>
            <a:ext cx="2979737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b="1" dirty="0" err="1">
                <a:latin typeface="Georgia" charset="0"/>
              </a:rPr>
              <a:t>Tarefa</a:t>
            </a:r>
            <a:r>
              <a:rPr lang="en-US" b="1" dirty="0">
                <a:latin typeface="Georgia" charset="0"/>
              </a:rPr>
              <a:t> de </a:t>
            </a:r>
            <a:r>
              <a:rPr lang="en-US" b="1" dirty="0" err="1">
                <a:latin typeface="Georgia" charset="0"/>
              </a:rPr>
              <a:t>Origem</a:t>
            </a:r>
            <a:r>
              <a:rPr lang="en-US" b="1" dirty="0">
                <a:latin typeface="Georgia" charset="0"/>
              </a:rPr>
              <a:t>:</a:t>
            </a:r>
            <a:r>
              <a:rPr lang="en-US" dirty="0">
                <a:latin typeface="Georgia" charset="0"/>
              </a:rPr>
              <a:t> </a:t>
            </a:r>
            <a:r>
              <a:rPr lang="en-US" dirty="0" err="1">
                <a:latin typeface="Georgia" charset="0"/>
              </a:rPr>
              <a:t>Classificar</a:t>
            </a:r>
            <a:r>
              <a:rPr lang="en-US" dirty="0">
                <a:latin typeface="Georgia" charset="0"/>
              </a:rPr>
              <a:t> </a:t>
            </a:r>
            <a:r>
              <a:rPr lang="en-US" dirty="0" err="1">
                <a:latin typeface="Georgia" charset="0"/>
              </a:rPr>
              <a:t>em</a:t>
            </a:r>
            <a:r>
              <a:rPr lang="en-US" dirty="0">
                <a:latin typeface="Georgia" charset="0"/>
              </a:rPr>
              <a:t> cancer / </a:t>
            </a:r>
            <a:r>
              <a:rPr lang="en-US" dirty="0" err="1">
                <a:latin typeface="Georgia" charset="0"/>
              </a:rPr>
              <a:t>não</a:t>
            </a:r>
            <a:r>
              <a:rPr lang="en-US" dirty="0">
                <a:latin typeface="Georgia" charset="0"/>
              </a:rPr>
              <a:t> </a:t>
            </a:r>
            <a:r>
              <a:rPr lang="en-US" dirty="0" err="1">
                <a:latin typeface="Georgia" charset="0"/>
              </a:rPr>
              <a:t>câncer</a:t>
            </a:r>
            <a:endParaRPr lang="en-US" dirty="0">
              <a:latin typeface="Georgia" charset="0"/>
            </a:endParaRPr>
          </a:p>
        </p:txBody>
      </p:sp>
      <p:sp>
        <p:nvSpPr>
          <p:cNvPr id="26" name="TextBox 10"/>
          <p:cNvSpPr txBox="1">
            <a:spLocks noChangeArrowheads="1"/>
          </p:cNvSpPr>
          <p:nvPr/>
        </p:nvSpPr>
        <p:spPr bwMode="auto">
          <a:xfrm rot="18788752">
            <a:off x="4994275" y="4660791"/>
            <a:ext cx="2979737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b="1" dirty="0" err="1">
                <a:latin typeface="Georgia" charset="0"/>
              </a:rPr>
              <a:t>Tarefa</a:t>
            </a:r>
            <a:r>
              <a:rPr lang="en-US" b="1" dirty="0">
                <a:latin typeface="Georgia" charset="0"/>
              </a:rPr>
              <a:t> </a:t>
            </a:r>
            <a:r>
              <a:rPr lang="en-US" b="1" dirty="0" err="1">
                <a:latin typeface="Georgia" charset="0"/>
              </a:rPr>
              <a:t>Alvo</a:t>
            </a:r>
            <a:r>
              <a:rPr lang="en-US" b="1" dirty="0">
                <a:latin typeface="Georgia" charset="0"/>
              </a:rPr>
              <a:t>:</a:t>
            </a:r>
            <a:r>
              <a:rPr lang="en-US" dirty="0">
                <a:latin typeface="Georgia" charset="0"/>
              </a:rPr>
              <a:t> </a:t>
            </a:r>
            <a:r>
              <a:rPr lang="en-US" dirty="0" err="1">
                <a:latin typeface="Georgia" charset="0"/>
              </a:rPr>
              <a:t>Classificar</a:t>
            </a:r>
            <a:r>
              <a:rPr lang="en-US" dirty="0">
                <a:latin typeface="Georgia" charset="0"/>
              </a:rPr>
              <a:t> </a:t>
            </a:r>
            <a:r>
              <a:rPr lang="en-US" dirty="0" err="1">
                <a:latin typeface="Georgia" charset="0"/>
              </a:rPr>
              <a:t>em</a:t>
            </a:r>
            <a:r>
              <a:rPr lang="en-US" dirty="0">
                <a:latin typeface="Georgia" charset="0"/>
              </a:rPr>
              <a:t> cancer de </a:t>
            </a:r>
            <a:r>
              <a:rPr lang="en-US" dirty="0" err="1">
                <a:latin typeface="Georgia" charset="0"/>
              </a:rPr>
              <a:t>níveis</a:t>
            </a:r>
            <a:r>
              <a:rPr lang="en-US" dirty="0">
                <a:latin typeface="Georgia" charset="0"/>
              </a:rPr>
              <a:t> 1, 2 e 3</a:t>
            </a:r>
          </a:p>
        </p:txBody>
      </p:sp>
    </p:spTree>
    <p:extLst>
      <p:ext uri="{BB962C8B-B14F-4D97-AF65-F5344CB8AC3E}">
        <p14:creationId xmlns:p14="http://schemas.microsoft.com/office/powerpoint/2010/main" xmlns="" val="898633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xmlns="" id="{2C65853C-8219-3648-8EF6-CF7F56F9651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1520" y="274638"/>
            <a:ext cx="8712968" cy="850900"/>
          </a:xfrm>
        </p:spPr>
        <p:txBody>
          <a:bodyPr/>
          <a:lstStyle/>
          <a:p>
            <a:r>
              <a:rPr lang="pt-BR" altLang="en-US" dirty="0">
                <a:solidFill>
                  <a:schemeClr val="bg2">
                    <a:lumMod val="50000"/>
                  </a:schemeClr>
                </a:solidFill>
              </a:rPr>
              <a:t>Aprendizagem Tradicional vs. </a:t>
            </a:r>
            <a:br>
              <a:rPr lang="pt-BR" altLang="en-US" dirty="0">
                <a:solidFill>
                  <a:schemeClr val="bg2">
                    <a:lumMod val="50000"/>
                  </a:schemeClr>
                </a:solidFill>
              </a:rPr>
            </a:br>
            <a:r>
              <a:rPr lang="pt-BR" altLang="en-US" dirty="0" err="1">
                <a:solidFill>
                  <a:schemeClr val="bg2">
                    <a:lumMod val="50000"/>
                  </a:schemeClr>
                </a:solidFill>
              </a:rPr>
              <a:t>Transfer</a:t>
            </a:r>
            <a:r>
              <a:rPr lang="pt-BR" altLang="en-US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pt-BR" altLang="en-US" dirty="0" err="1">
                <a:solidFill>
                  <a:schemeClr val="bg2">
                    <a:lumMod val="50000"/>
                  </a:schemeClr>
                </a:solidFill>
              </a:rPr>
              <a:t>Learning</a:t>
            </a:r>
            <a:endParaRPr lang="en-US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1785926"/>
            <a:ext cx="8620125" cy="415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21417652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xmlns="" id="{0A96E466-B6FF-3643-AF42-B8CD98FD8D9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850900"/>
          </a:xfrm>
        </p:spPr>
        <p:txBody>
          <a:bodyPr/>
          <a:lstStyle/>
          <a:p>
            <a:r>
              <a:rPr lang="pt-BR" altLang="en-US" dirty="0">
                <a:solidFill>
                  <a:schemeClr val="bg2">
                    <a:lumMod val="50000"/>
                  </a:schemeClr>
                </a:solidFill>
              </a:rPr>
              <a:t>Definição em </a:t>
            </a:r>
            <a:r>
              <a:rPr lang="pt-BR" altLang="en-US" dirty="0" err="1">
                <a:solidFill>
                  <a:schemeClr val="bg2">
                    <a:lumMod val="50000"/>
                  </a:schemeClr>
                </a:solidFill>
              </a:rPr>
              <a:t>Transfer</a:t>
            </a:r>
            <a:r>
              <a:rPr lang="pt-BR" altLang="en-US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pt-BR" altLang="en-US" dirty="0" err="1">
                <a:solidFill>
                  <a:schemeClr val="bg2">
                    <a:lumMod val="50000"/>
                  </a:schemeClr>
                </a:solidFill>
              </a:rPr>
              <a:t>Learning</a:t>
            </a:r>
            <a:endParaRPr lang="en-US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123" name="Rectangle 3">
            <a:extLst>
              <a:ext uri="{FF2B5EF4-FFF2-40B4-BE49-F238E27FC236}">
                <a16:creationId xmlns:a16="http://schemas.microsoft.com/office/drawing/2014/main" xmlns="" id="{3705777D-C4EA-244A-83F3-EC82A85AC5A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95288" y="1268413"/>
            <a:ext cx="8353425" cy="5256212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pt-BR" altLang="en-US" dirty="0"/>
              <a:t>Dado um domínio de origem e tarefa de aprendizado de origem, um domínio de destino e uma tarefa de aprendizado de destino, transferência de aprendizagem visa ajudar a melhorar a aprendizagem do alvo via função preditiva usando o conhecimento de origem, onde:</a:t>
            </a:r>
          </a:p>
          <a:p>
            <a:pPr>
              <a:lnSpc>
                <a:spcPct val="90000"/>
              </a:lnSpc>
            </a:pPr>
            <a:r>
              <a:rPr lang="pt-BR" altLang="en-US" dirty="0"/>
              <a:t>O domínio de origem não é igual ao domínio de destino:</a:t>
            </a:r>
          </a:p>
          <a:p>
            <a:pPr>
              <a:lnSpc>
                <a:spcPct val="90000"/>
              </a:lnSpc>
            </a:pPr>
            <a:endParaRPr lang="pt-BR" altLang="en-US" dirty="0"/>
          </a:p>
          <a:p>
            <a:pPr>
              <a:lnSpc>
                <a:spcPct val="90000"/>
              </a:lnSpc>
            </a:pPr>
            <a:endParaRPr lang="pt-BR" altLang="en-US" dirty="0"/>
          </a:p>
          <a:p>
            <a:pPr>
              <a:lnSpc>
                <a:spcPct val="90000"/>
              </a:lnSpc>
            </a:pPr>
            <a:r>
              <a:rPr lang="pt-BR" altLang="en-US" dirty="0"/>
              <a:t>A tarefa de origem não é igual à tarefa de destino:</a:t>
            </a:r>
          </a:p>
          <a:p>
            <a:pPr>
              <a:lnSpc>
                <a:spcPct val="90000"/>
              </a:lnSpc>
            </a:pPr>
            <a:endParaRPr lang="en-US" altLang="en-US" sz="2800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357554" y="4000504"/>
            <a:ext cx="2295525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71868" y="5786454"/>
            <a:ext cx="1809750" cy="74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431353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xmlns="" id="{0A96E466-B6FF-3643-AF42-B8CD98FD8D9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850900"/>
          </a:xfrm>
        </p:spPr>
        <p:txBody>
          <a:bodyPr/>
          <a:lstStyle/>
          <a:p>
            <a:r>
              <a:rPr lang="pt-BR" altLang="en-US" dirty="0">
                <a:solidFill>
                  <a:schemeClr val="bg2">
                    <a:lumMod val="50000"/>
                  </a:schemeClr>
                </a:solidFill>
              </a:rPr>
              <a:t>Então ...</a:t>
            </a:r>
            <a:endParaRPr lang="en-US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123" name="Rectangle 3">
            <a:extLst>
              <a:ext uri="{FF2B5EF4-FFF2-40B4-BE49-F238E27FC236}">
                <a16:creationId xmlns:a16="http://schemas.microsoft.com/office/drawing/2014/main" xmlns="" id="{3705777D-C4EA-244A-83F3-EC82A85AC5A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95288" y="1268413"/>
            <a:ext cx="8353425" cy="5256212"/>
          </a:xfrm>
        </p:spPr>
        <p:txBody>
          <a:bodyPr/>
          <a:lstStyle/>
          <a:p>
            <a:pPr>
              <a:lnSpc>
                <a:spcPct val="90000"/>
              </a:lnSpc>
            </a:pPr>
            <a:endParaRPr lang="pt-BR" altLang="en-US" dirty="0"/>
          </a:p>
          <a:p>
            <a:pPr>
              <a:lnSpc>
                <a:spcPct val="90000"/>
              </a:lnSpc>
            </a:pPr>
            <a:r>
              <a:rPr lang="pt-BR" altLang="en-US" dirty="0"/>
              <a:t>Diferenças de domínio:</a:t>
            </a:r>
          </a:p>
          <a:p>
            <a:pPr>
              <a:lnSpc>
                <a:spcPct val="90000"/>
              </a:lnSpc>
            </a:pPr>
            <a:endParaRPr lang="pt-BR" altLang="en-US" dirty="0"/>
          </a:p>
          <a:p>
            <a:pPr>
              <a:lnSpc>
                <a:spcPct val="90000"/>
              </a:lnSpc>
            </a:pPr>
            <a:endParaRPr lang="pt-BR" altLang="en-US" dirty="0"/>
          </a:p>
          <a:p>
            <a:pPr>
              <a:lnSpc>
                <a:spcPct val="90000"/>
              </a:lnSpc>
            </a:pPr>
            <a:endParaRPr lang="pt-BR" altLang="en-US" dirty="0"/>
          </a:p>
          <a:p>
            <a:pPr>
              <a:lnSpc>
                <a:spcPct val="90000"/>
              </a:lnSpc>
            </a:pPr>
            <a:r>
              <a:rPr lang="pt-BR" altLang="en-US" dirty="0"/>
              <a:t>Diferenças de tarefas:</a:t>
            </a:r>
          </a:p>
          <a:p>
            <a:pPr>
              <a:lnSpc>
                <a:spcPct val="90000"/>
              </a:lnSpc>
            </a:pPr>
            <a:endParaRPr lang="en-US" altLang="en-US" sz="2800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71538" y="2643182"/>
            <a:ext cx="7143750" cy="1209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8596" y="5214950"/>
            <a:ext cx="8353425" cy="1285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431353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xmlns="" id="{CCF80C5C-C7A3-8A4C-BB5B-3F06A6EFD88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dirty="0" err="1">
                <a:solidFill>
                  <a:schemeClr val="bg2">
                    <a:lumMod val="50000"/>
                  </a:schemeClr>
                </a:solidFill>
              </a:rPr>
              <a:t>Questões</a:t>
            </a:r>
            <a:r>
              <a:rPr lang="en-GB" altLang="en-US" dirty="0">
                <a:solidFill>
                  <a:schemeClr val="bg2">
                    <a:lumMod val="50000"/>
                  </a:schemeClr>
                </a:solidFill>
              </a:rPr>
              <a:t> a se </a:t>
            </a:r>
            <a:r>
              <a:rPr lang="en-GB" altLang="en-US" dirty="0" err="1">
                <a:solidFill>
                  <a:schemeClr val="bg2">
                    <a:lumMod val="50000"/>
                  </a:schemeClr>
                </a:solidFill>
              </a:rPr>
              <a:t>considerar</a:t>
            </a:r>
            <a:endParaRPr lang="en-US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xmlns="" id="{D67B5D93-26DE-DA4A-B01A-1032BB2E861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51520" y="1628800"/>
            <a:ext cx="8640960" cy="4909646"/>
          </a:xfrm>
        </p:spPr>
        <p:txBody>
          <a:bodyPr/>
          <a:lstStyle/>
          <a:p>
            <a:pPr marL="609600" indent="-609600"/>
            <a:r>
              <a:rPr lang="pt-BR" altLang="en-US" dirty="0"/>
              <a:t>O que transferir</a:t>
            </a:r>
          </a:p>
          <a:p>
            <a:pPr marL="884238" lvl="1" indent="-609600"/>
            <a:r>
              <a:rPr lang="pt-BR" altLang="en-US" dirty="0"/>
              <a:t>Instâncias? Modelos? Características?</a:t>
            </a:r>
          </a:p>
          <a:p>
            <a:pPr marL="609600" indent="-609600"/>
            <a:r>
              <a:rPr lang="pt-BR" altLang="en-US" dirty="0"/>
              <a:t>Como transferir</a:t>
            </a:r>
          </a:p>
          <a:p>
            <a:pPr marL="1158875" lvl="2" indent="-609600"/>
            <a:r>
              <a:rPr lang="pt-BR" altLang="en-US" dirty="0"/>
              <a:t>Instâncias de peso;</a:t>
            </a:r>
          </a:p>
          <a:p>
            <a:pPr marL="1158875" lvl="2" indent="-609600"/>
            <a:r>
              <a:rPr lang="pt-BR" altLang="en-US" dirty="0"/>
              <a:t>Unificação de recursos;</a:t>
            </a:r>
          </a:p>
          <a:p>
            <a:pPr marL="1158875" lvl="2" indent="-609600"/>
            <a:r>
              <a:rPr lang="pt-BR" altLang="en-US" dirty="0"/>
              <a:t>Mapeamento de modelos.</a:t>
            </a:r>
          </a:p>
          <a:p>
            <a:pPr marL="609600" indent="-609600"/>
            <a:r>
              <a:rPr lang="pt-BR" altLang="en-US" dirty="0"/>
              <a:t>Quando transferir e em quais situações?</a:t>
            </a:r>
          </a:p>
          <a:p>
            <a:pPr marL="884238" lvl="1" indent="-609600"/>
            <a:r>
              <a:rPr lang="pt-BR" altLang="en-US" dirty="0"/>
              <a:t>Mais rápido transferir ou </a:t>
            </a:r>
            <a:r>
              <a:rPr lang="pt-BR" altLang="en-US" dirty="0" err="1"/>
              <a:t>retreinar</a:t>
            </a:r>
            <a:r>
              <a:rPr lang="pt-BR" alt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xmlns="" val="12955504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xmlns="" id="{A519F1F9-CA3B-514C-855E-C4BD5A23359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dirty="0" err="1">
                <a:solidFill>
                  <a:schemeClr val="bg2">
                    <a:lumMod val="50000"/>
                  </a:schemeClr>
                </a:solidFill>
              </a:rPr>
              <a:t>Diferentes</a:t>
            </a:r>
            <a:r>
              <a:rPr lang="en-GB" altLang="en-US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GB" altLang="en-US" dirty="0" err="1">
                <a:solidFill>
                  <a:schemeClr val="bg2">
                    <a:lumMod val="50000"/>
                  </a:schemeClr>
                </a:solidFill>
              </a:rPr>
              <a:t>Distribuições</a:t>
            </a:r>
            <a:endParaRPr lang="en-US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xmlns="" id="{D4B708C3-1D45-E848-93E9-0FB7123AB7D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51520" y="1340768"/>
            <a:ext cx="8640960" cy="4909646"/>
          </a:xfrm>
        </p:spPr>
        <p:txBody>
          <a:bodyPr/>
          <a:lstStyle/>
          <a:p>
            <a:pPr>
              <a:lnSpc>
                <a:spcPct val="90000"/>
              </a:lnSpc>
            </a:pPr>
            <a:endParaRPr lang="pt-BR" altLang="en-US" sz="2800" dirty="0"/>
          </a:p>
          <a:p>
            <a:pPr>
              <a:lnSpc>
                <a:spcPct val="90000"/>
              </a:lnSpc>
            </a:pPr>
            <a:r>
              <a:rPr lang="pt-BR" altLang="en-US" sz="2800" dirty="0"/>
              <a:t>Exemplo: classificação de documentos da </a:t>
            </a:r>
            <a:r>
              <a:rPr lang="pt-BR" altLang="en-US" sz="2800" i="1" dirty="0"/>
              <a:t>web</a:t>
            </a:r>
            <a:r>
              <a:rPr lang="pt-BR" altLang="en-US" sz="2800" dirty="0"/>
              <a:t> em importantes ou não:</a:t>
            </a:r>
          </a:p>
          <a:p>
            <a:pPr lvl="1">
              <a:lnSpc>
                <a:spcPct val="90000"/>
              </a:lnSpc>
            </a:pPr>
            <a:r>
              <a:rPr lang="pt-BR" altLang="en-US" dirty="0"/>
              <a:t>Documentos em diferentes domínios possuem o mesmo espaço de recurso. A partir de </a:t>
            </a:r>
            <a:r>
              <a:rPr lang="pt-BR" altLang="en-US" i="1" dirty="0"/>
              <a:t>bag </a:t>
            </a:r>
            <a:r>
              <a:rPr lang="pt-BR" altLang="en-US" i="1" dirty="0" err="1"/>
              <a:t>of</a:t>
            </a:r>
            <a:r>
              <a:rPr lang="pt-BR" altLang="en-US" i="1" dirty="0"/>
              <a:t> </a:t>
            </a:r>
            <a:r>
              <a:rPr lang="pt-BR" altLang="en-US" i="1" dirty="0" err="1"/>
              <a:t>words</a:t>
            </a:r>
            <a:r>
              <a:rPr lang="pt-BR" altLang="en-US" dirty="0"/>
              <a:t> pode-se verificar a frequência de cada termo;</a:t>
            </a:r>
          </a:p>
          <a:p>
            <a:pPr lvl="1">
              <a:lnSpc>
                <a:spcPct val="90000"/>
              </a:lnSpc>
            </a:pPr>
            <a:r>
              <a:rPr lang="pt-BR" altLang="en-US" dirty="0"/>
              <a:t>No entanto, as palavras têm diferentes freqüências em domínios diferentes;</a:t>
            </a:r>
          </a:p>
          <a:p>
            <a:pPr lvl="1">
              <a:lnSpc>
                <a:spcPct val="90000"/>
              </a:lnSpc>
            </a:pPr>
            <a:r>
              <a:rPr lang="pt-BR" altLang="en-US" dirty="0"/>
              <a:t>A distribuição de recursos é diferente.</a:t>
            </a:r>
          </a:p>
          <a:p>
            <a:pPr lvl="1">
              <a:lnSpc>
                <a:spcPct val="90000"/>
              </a:lnSpc>
            </a:pPr>
            <a:endParaRPr lang="pt-BR" altLang="en-US" dirty="0"/>
          </a:p>
          <a:p>
            <a:pPr>
              <a:lnSpc>
                <a:spcPct val="90000"/>
              </a:lnSpc>
            </a:pPr>
            <a:r>
              <a:rPr lang="pt-BR" altLang="en-US" sz="2800" dirty="0"/>
              <a:t>Então se modificam as instâncias.</a:t>
            </a:r>
            <a:endParaRPr lang="en-US" altLang="en-US" sz="2800" dirty="0"/>
          </a:p>
        </p:txBody>
      </p:sp>
    </p:spTree>
    <p:extLst>
      <p:ext uri="{BB962C8B-B14F-4D97-AF65-F5344CB8AC3E}">
        <p14:creationId xmlns:p14="http://schemas.microsoft.com/office/powerpoint/2010/main" xmlns="" val="3173620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xmlns="" id="{935E565A-06AE-EA48-9C4C-6B18664A6B9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922337"/>
          </a:xfrm>
        </p:spPr>
        <p:txBody>
          <a:bodyPr/>
          <a:lstStyle/>
          <a:p>
            <a:r>
              <a:rPr lang="pt-BR" altLang="en-US" dirty="0">
                <a:solidFill>
                  <a:schemeClr val="bg2">
                    <a:lumMod val="50000"/>
                  </a:schemeClr>
                </a:solidFill>
              </a:rPr>
              <a:t>Algoritmos: </a:t>
            </a:r>
            <a:r>
              <a:rPr lang="pt-BR" altLang="en-US" dirty="0" err="1">
                <a:solidFill>
                  <a:schemeClr val="bg2">
                    <a:lumMod val="50000"/>
                  </a:schemeClr>
                </a:solidFill>
              </a:rPr>
              <a:t>Adaboost</a:t>
            </a:r>
            <a:endParaRPr lang="en-GB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1507" name="Rectangle 3">
            <a:extLst>
              <a:ext uri="{FF2B5EF4-FFF2-40B4-BE49-F238E27FC236}">
                <a16:creationId xmlns:a16="http://schemas.microsoft.com/office/drawing/2014/main" xmlns="" id="{2DF2B58D-CFA7-E349-9F48-9A567961382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412776"/>
            <a:ext cx="8229600" cy="4525962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pt-BR" altLang="en-US" dirty="0"/>
              <a:t>Suposições:</a:t>
            </a:r>
          </a:p>
          <a:p>
            <a:pPr lvl="1">
              <a:lnSpc>
                <a:spcPct val="90000"/>
              </a:lnSpc>
            </a:pPr>
            <a:r>
              <a:rPr lang="pt-BR" altLang="en-US" dirty="0"/>
              <a:t>A tarefa de origem e destino tem o mesmo espaço de recurso:</a:t>
            </a:r>
          </a:p>
          <a:p>
            <a:pPr lvl="1">
              <a:lnSpc>
                <a:spcPct val="90000"/>
              </a:lnSpc>
            </a:pPr>
            <a:endParaRPr lang="pt-BR" altLang="en-US" dirty="0"/>
          </a:p>
          <a:p>
            <a:pPr lvl="1">
              <a:lnSpc>
                <a:spcPct val="90000"/>
              </a:lnSpc>
            </a:pPr>
            <a:endParaRPr lang="pt-BR" altLang="en-US" dirty="0"/>
          </a:p>
          <a:p>
            <a:pPr lvl="1">
              <a:lnSpc>
                <a:spcPct val="90000"/>
              </a:lnSpc>
            </a:pPr>
            <a:endParaRPr lang="pt-BR" altLang="en-US" dirty="0"/>
          </a:p>
          <a:p>
            <a:pPr lvl="1">
              <a:lnSpc>
                <a:spcPct val="90000"/>
              </a:lnSpc>
            </a:pPr>
            <a:endParaRPr lang="pt-BR" altLang="en-US" dirty="0"/>
          </a:p>
          <a:p>
            <a:pPr lvl="1">
              <a:lnSpc>
                <a:spcPct val="90000"/>
              </a:lnSpc>
            </a:pPr>
            <a:r>
              <a:rPr lang="pt-BR" altLang="en-US" dirty="0"/>
              <a:t>Distribuições marginais são diferentes:</a:t>
            </a:r>
          </a:p>
          <a:p>
            <a:pPr>
              <a:lnSpc>
                <a:spcPct val="90000"/>
              </a:lnSpc>
            </a:pPr>
            <a:endParaRPr lang="pt-BR" altLang="en-US" dirty="0"/>
          </a:p>
          <a:p>
            <a:pPr>
              <a:lnSpc>
                <a:spcPct val="90000"/>
              </a:lnSpc>
            </a:pPr>
            <a:endParaRPr lang="pt-BR" altLang="en-US" dirty="0"/>
          </a:p>
          <a:p>
            <a:pPr>
              <a:lnSpc>
                <a:spcPct val="90000"/>
              </a:lnSpc>
            </a:pPr>
            <a:r>
              <a:rPr lang="pt-BR" altLang="en-US" dirty="0"/>
              <a:t>Nem todos os dados de origem podem ser úteis !</a:t>
            </a:r>
            <a:endParaRPr lang="en-GB" alt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643306" y="2571744"/>
            <a:ext cx="1905000" cy="71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928926" y="4286256"/>
            <a:ext cx="3400425" cy="71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34193545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xmlns="" id="{935E565A-06AE-EA48-9C4C-6B18664A6B9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922337"/>
          </a:xfrm>
        </p:spPr>
        <p:txBody>
          <a:bodyPr/>
          <a:lstStyle/>
          <a:p>
            <a:r>
              <a:rPr lang="en-US" altLang="en-US" dirty="0" err="1">
                <a:solidFill>
                  <a:schemeClr val="bg2">
                    <a:lumMod val="50000"/>
                  </a:schemeClr>
                </a:solidFill>
              </a:rPr>
              <a:t>Adaboost</a:t>
            </a:r>
            <a:endParaRPr lang="en-GB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1507" name="Rectangle 3">
            <a:extLst>
              <a:ext uri="{FF2B5EF4-FFF2-40B4-BE49-F238E27FC236}">
                <a16:creationId xmlns:a16="http://schemas.microsoft.com/office/drawing/2014/main" xmlns="" id="{2DF2B58D-CFA7-E349-9F48-9A567961382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00034" y="1785926"/>
            <a:ext cx="8229600" cy="4525962"/>
          </a:xfrm>
        </p:spPr>
        <p:txBody>
          <a:bodyPr/>
          <a:lstStyle/>
          <a:p>
            <a:pPr>
              <a:lnSpc>
                <a:spcPct val="90000"/>
              </a:lnSpc>
              <a:buClr>
                <a:srgbClr val="727CA3"/>
              </a:buClr>
              <a:tabLst>
                <a:tab pos="338138" algn="l"/>
                <a:tab pos="442913" algn="l"/>
                <a:tab pos="892175" algn="l"/>
                <a:tab pos="1341438" algn="l"/>
                <a:tab pos="1790700" algn="l"/>
                <a:tab pos="2239963" algn="l"/>
                <a:tab pos="2689225" algn="l"/>
                <a:tab pos="3138488" algn="l"/>
                <a:tab pos="3587750" algn="l"/>
                <a:tab pos="4037013" algn="l"/>
                <a:tab pos="4486275" algn="l"/>
                <a:tab pos="4935538" algn="l"/>
                <a:tab pos="5384800" algn="l"/>
                <a:tab pos="5834063" algn="l"/>
                <a:tab pos="6283325" algn="l"/>
                <a:tab pos="6732588" algn="l"/>
                <a:tab pos="7181850" algn="l"/>
                <a:tab pos="7631113" algn="l"/>
                <a:tab pos="8080375" algn="l"/>
                <a:tab pos="8529638" algn="l"/>
                <a:tab pos="8978900" algn="l"/>
              </a:tabLst>
            </a:pPr>
            <a:r>
              <a:rPr lang="pt-BR" altLang="en-US" dirty="0"/>
              <a:t>Idéia:</a:t>
            </a:r>
          </a:p>
          <a:p>
            <a:pPr>
              <a:lnSpc>
                <a:spcPct val="90000"/>
              </a:lnSpc>
              <a:buClr>
                <a:srgbClr val="727CA3"/>
              </a:buClr>
              <a:tabLst>
                <a:tab pos="338138" algn="l"/>
                <a:tab pos="442913" algn="l"/>
                <a:tab pos="892175" algn="l"/>
                <a:tab pos="1341438" algn="l"/>
                <a:tab pos="1790700" algn="l"/>
                <a:tab pos="2239963" algn="l"/>
                <a:tab pos="2689225" algn="l"/>
                <a:tab pos="3138488" algn="l"/>
                <a:tab pos="3587750" algn="l"/>
                <a:tab pos="4037013" algn="l"/>
                <a:tab pos="4486275" algn="l"/>
                <a:tab pos="4935538" algn="l"/>
                <a:tab pos="5384800" algn="l"/>
                <a:tab pos="5834063" algn="l"/>
                <a:tab pos="6283325" algn="l"/>
                <a:tab pos="6732588" algn="l"/>
                <a:tab pos="7181850" algn="l"/>
                <a:tab pos="7631113" algn="l"/>
                <a:tab pos="8080375" algn="l"/>
                <a:tab pos="8529638" algn="l"/>
                <a:tab pos="8978900" algn="l"/>
              </a:tabLst>
            </a:pPr>
            <a:r>
              <a:rPr lang="pt-BR" altLang="en-US" dirty="0"/>
              <a:t>Recarregar iterativamente amostras de fontes de forma que:</a:t>
            </a:r>
          </a:p>
          <a:p>
            <a:pPr lvl="1">
              <a:lnSpc>
                <a:spcPct val="90000"/>
              </a:lnSpc>
              <a:buClr>
                <a:srgbClr val="727CA3"/>
              </a:buClr>
              <a:tabLst>
                <a:tab pos="338138" algn="l"/>
                <a:tab pos="442913" algn="l"/>
                <a:tab pos="892175" algn="l"/>
                <a:tab pos="1341438" algn="l"/>
                <a:tab pos="1790700" algn="l"/>
                <a:tab pos="2239963" algn="l"/>
                <a:tab pos="2689225" algn="l"/>
                <a:tab pos="3138488" algn="l"/>
                <a:tab pos="3587750" algn="l"/>
                <a:tab pos="4037013" algn="l"/>
                <a:tab pos="4486275" algn="l"/>
                <a:tab pos="4935538" algn="l"/>
                <a:tab pos="5384800" algn="l"/>
                <a:tab pos="5834063" algn="l"/>
                <a:tab pos="6283325" algn="l"/>
                <a:tab pos="6732588" algn="l"/>
                <a:tab pos="7181850" algn="l"/>
                <a:tab pos="7631113" algn="l"/>
                <a:tab pos="8080375" algn="l"/>
                <a:tab pos="8529638" algn="l"/>
                <a:tab pos="8978900" algn="l"/>
              </a:tabLst>
            </a:pPr>
            <a:r>
              <a:rPr lang="pt-BR" altLang="en-US" dirty="0"/>
              <a:t>Se reduza o efeito de instâncias de origem "ruins“;</a:t>
            </a:r>
          </a:p>
          <a:p>
            <a:pPr lvl="1">
              <a:lnSpc>
                <a:spcPct val="90000"/>
              </a:lnSpc>
              <a:buClr>
                <a:srgbClr val="727CA3"/>
              </a:buClr>
              <a:tabLst>
                <a:tab pos="338138" algn="l"/>
                <a:tab pos="442913" algn="l"/>
                <a:tab pos="892175" algn="l"/>
                <a:tab pos="1341438" algn="l"/>
                <a:tab pos="1790700" algn="l"/>
                <a:tab pos="2239963" algn="l"/>
                <a:tab pos="2689225" algn="l"/>
                <a:tab pos="3138488" algn="l"/>
                <a:tab pos="3587750" algn="l"/>
                <a:tab pos="4037013" algn="l"/>
                <a:tab pos="4486275" algn="l"/>
                <a:tab pos="4935538" algn="l"/>
                <a:tab pos="5384800" algn="l"/>
                <a:tab pos="5834063" algn="l"/>
                <a:tab pos="6283325" algn="l"/>
                <a:tab pos="6732588" algn="l"/>
                <a:tab pos="7181850" algn="l"/>
                <a:tab pos="7631113" algn="l"/>
                <a:tab pos="8080375" algn="l"/>
                <a:tab pos="8529638" algn="l"/>
                <a:tab pos="8978900" algn="l"/>
              </a:tabLst>
            </a:pPr>
            <a:r>
              <a:rPr lang="pt-BR" altLang="en-US" dirty="0"/>
              <a:t>Se incentivar o efeito de instâncias de origem "boas“.</a:t>
            </a:r>
          </a:p>
          <a:p>
            <a:pPr>
              <a:lnSpc>
                <a:spcPct val="90000"/>
              </a:lnSpc>
              <a:buClr>
                <a:srgbClr val="727CA3"/>
              </a:buClr>
              <a:tabLst>
                <a:tab pos="338138" algn="l"/>
                <a:tab pos="442913" algn="l"/>
                <a:tab pos="892175" algn="l"/>
                <a:tab pos="1341438" algn="l"/>
                <a:tab pos="1790700" algn="l"/>
                <a:tab pos="2239963" algn="l"/>
                <a:tab pos="2689225" algn="l"/>
                <a:tab pos="3138488" algn="l"/>
                <a:tab pos="3587750" algn="l"/>
                <a:tab pos="4037013" algn="l"/>
                <a:tab pos="4486275" algn="l"/>
                <a:tab pos="4935538" algn="l"/>
                <a:tab pos="5384800" algn="l"/>
                <a:tab pos="5834063" algn="l"/>
                <a:tab pos="6283325" algn="l"/>
                <a:tab pos="6732588" algn="l"/>
                <a:tab pos="7181850" algn="l"/>
                <a:tab pos="7631113" algn="l"/>
                <a:tab pos="8080375" algn="l"/>
                <a:tab pos="8529638" algn="l"/>
                <a:tab pos="8978900" algn="l"/>
              </a:tabLst>
            </a:pPr>
            <a:r>
              <a:rPr lang="pt-BR" altLang="en-US" dirty="0"/>
              <a:t>Requer:</a:t>
            </a:r>
          </a:p>
          <a:p>
            <a:pPr lvl="1">
              <a:lnSpc>
                <a:spcPct val="90000"/>
              </a:lnSpc>
              <a:buClr>
                <a:srgbClr val="727CA3"/>
              </a:buClr>
              <a:tabLst>
                <a:tab pos="338138" algn="l"/>
                <a:tab pos="442913" algn="l"/>
                <a:tab pos="892175" algn="l"/>
                <a:tab pos="1341438" algn="l"/>
                <a:tab pos="1790700" algn="l"/>
                <a:tab pos="2239963" algn="l"/>
                <a:tab pos="2689225" algn="l"/>
                <a:tab pos="3138488" algn="l"/>
                <a:tab pos="3587750" algn="l"/>
                <a:tab pos="4037013" algn="l"/>
                <a:tab pos="4486275" algn="l"/>
                <a:tab pos="4935538" algn="l"/>
                <a:tab pos="5384800" algn="l"/>
                <a:tab pos="5834063" algn="l"/>
                <a:tab pos="6283325" algn="l"/>
                <a:tab pos="6732588" algn="l"/>
                <a:tab pos="7181850" algn="l"/>
                <a:tab pos="7631113" algn="l"/>
                <a:tab pos="8080375" algn="l"/>
                <a:tab pos="8529638" algn="l"/>
                <a:tab pos="8978900" algn="l"/>
              </a:tabLst>
            </a:pPr>
            <a:r>
              <a:rPr lang="pt-BR" altLang="en-US" dirty="0"/>
              <a:t>Conjunto de dados rotulados da tarefa de origem;</a:t>
            </a:r>
          </a:p>
          <a:p>
            <a:pPr lvl="1">
              <a:lnSpc>
                <a:spcPct val="90000"/>
              </a:lnSpc>
              <a:buClr>
                <a:srgbClr val="727CA3"/>
              </a:buClr>
              <a:tabLst>
                <a:tab pos="338138" algn="l"/>
                <a:tab pos="442913" algn="l"/>
                <a:tab pos="892175" algn="l"/>
                <a:tab pos="1341438" algn="l"/>
                <a:tab pos="1790700" algn="l"/>
                <a:tab pos="2239963" algn="l"/>
                <a:tab pos="2689225" algn="l"/>
                <a:tab pos="3138488" algn="l"/>
                <a:tab pos="3587750" algn="l"/>
                <a:tab pos="4037013" algn="l"/>
                <a:tab pos="4486275" algn="l"/>
                <a:tab pos="4935538" algn="l"/>
                <a:tab pos="5384800" algn="l"/>
                <a:tab pos="5834063" algn="l"/>
                <a:tab pos="6283325" algn="l"/>
                <a:tab pos="6732588" algn="l"/>
                <a:tab pos="7181850" algn="l"/>
                <a:tab pos="7631113" algn="l"/>
                <a:tab pos="8080375" algn="l"/>
                <a:tab pos="8529638" algn="l"/>
                <a:tab pos="8978900" algn="l"/>
              </a:tabLst>
            </a:pPr>
            <a:r>
              <a:rPr lang="pt-BR" altLang="en-US" dirty="0"/>
              <a:t>Conjunto de dados rotulados de tarefas de destino muito pequeno;</a:t>
            </a:r>
          </a:p>
          <a:p>
            <a:pPr lvl="1">
              <a:lnSpc>
                <a:spcPct val="90000"/>
              </a:lnSpc>
              <a:buClr>
                <a:srgbClr val="727CA3"/>
              </a:buClr>
              <a:tabLst>
                <a:tab pos="338138" algn="l"/>
                <a:tab pos="442913" algn="l"/>
                <a:tab pos="892175" algn="l"/>
                <a:tab pos="1341438" algn="l"/>
                <a:tab pos="1790700" algn="l"/>
                <a:tab pos="2239963" algn="l"/>
                <a:tab pos="2689225" algn="l"/>
                <a:tab pos="3138488" algn="l"/>
                <a:tab pos="3587750" algn="l"/>
                <a:tab pos="4037013" algn="l"/>
                <a:tab pos="4486275" algn="l"/>
                <a:tab pos="4935538" algn="l"/>
                <a:tab pos="5384800" algn="l"/>
                <a:tab pos="5834063" algn="l"/>
                <a:tab pos="6283325" algn="l"/>
                <a:tab pos="6732588" algn="l"/>
                <a:tab pos="7181850" algn="l"/>
                <a:tab pos="7631113" algn="l"/>
                <a:tab pos="8080375" algn="l"/>
                <a:tab pos="8529638" algn="l"/>
                <a:tab pos="8978900" algn="l"/>
              </a:tabLst>
            </a:pPr>
            <a:r>
              <a:rPr lang="pt-BR" altLang="en-US" dirty="0"/>
              <a:t>Conjunto de dados de destino não rotulados;</a:t>
            </a:r>
          </a:p>
          <a:p>
            <a:pPr lvl="1">
              <a:lnSpc>
                <a:spcPct val="90000"/>
              </a:lnSpc>
              <a:buClr>
                <a:srgbClr val="727CA3"/>
              </a:buClr>
              <a:tabLst>
                <a:tab pos="338138" algn="l"/>
                <a:tab pos="442913" algn="l"/>
                <a:tab pos="892175" algn="l"/>
                <a:tab pos="1341438" algn="l"/>
                <a:tab pos="1790700" algn="l"/>
                <a:tab pos="2239963" algn="l"/>
                <a:tab pos="2689225" algn="l"/>
                <a:tab pos="3138488" algn="l"/>
                <a:tab pos="3587750" algn="l"/>
                <a:tab pos="4037013" algn="l"/>
                <a:tab pos="4486275" algn="l"/>
                <a:tab pos="4935538" algn="l"/>
                <a:tab pos="5384800" algn="l"/>
                <a:tab pos="5834063" algn="l"/>
                <a:tab pos="6283325" algn="l"/>
                <a:tab pos="6732588" algn="l"/>
                <a:tab pos="7181850" algn="l"/>
                <a:tab pos="7631113" algn="l"/>
                <a:tab pos="8080375" algn="l"/>
                <a:tab pos="8529638" algn="l"/>
                <a:tab pos="8978900" algn="l"/>
              </a:tabLst>
            </a:pPr>
            <a:r>
              <a:rPr lang="pt-BR" altLang="en-US" dirty="0"/>
              <a:t>“Base </a:t>
            </a:r>
            <a:r>
              <a:rPr lang="pt-BR" altLang="en-US" dirty="0" err="1"/>
              <a:t>learner</a:t>
            </a:r>
            <a:r>
              <a:rPr lang="pt-BR" altLang="en-US" dirty="0"/>
              <a:t>”.</a:t>
            </a:r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xmlns="" val="29491939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ABB5DF09-E6AC-4D74-9C3A-CD957993D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>
                <a:solidFill>
                  <a:schemeClr val="bg2">
                    <a:lumMod val="50000"/>
                  </a:schemeClr>
                </a:solidFill>
              </a:rPr>
              <a:t>About</a:t>
            </a:r>
            <a:r>
              <a:rPr lang="pt-BR" dirty="0">
                <a:solidFill>
                  <a:schemeClr val="bg2">
                    <a:lumMod val="50000"/>
                  </a:schemeClr>
                </a:solidFill>
              </a:rPr>
              <a:t> Me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xmlns="" id="{36C60793-40A2-4AD7-B191-AE22EF0D449B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47462" y="1432661"/>
            <a:ext cx="2607705" cy="2610564"/>
          </a:xfr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xmlns="" id="{DD20A26F-A8E2-4800-A88A-1C469B9EED1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268145" y="1431241"/>
            <a:ext cx="2607705" cy="260770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xmlns="" id="{C08301DD-E4E5-4A51-AF68-120407B5635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987824" y="4233046"/>
            <a:ext cx="3244211" cy="2404656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xmlns="" id="{B5E50978-287F-4C93-BB6B-EEBDF47F06A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372200" y="4233046"/>
            <a:ext cx="2426365" cy="2404656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xmlns="" id="{B01DF7CB-EC00-4F08-B253-65286B4137B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372200" y="1431241"/>
            <a:ext cx="2426365" cy="2607705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47461" y="4274272"/>
            <a:ext cx="2607705" cy="2363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4654061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xmlns="" id="{935E565A-06AE-EA48-9C4C-6B18664A6B9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922337"/>
          </a:xfrm>
        </p:spPr>
        <p:txBody>
          <a:bodyPr/>
          <a:lstStyle/>
          <a:p>
            <a:r>
              <a:rPr lang="en-US" altLang="en-US" dirty="0" err="1">
                <a:solidFill>
                  <a:schemeClr val="bg2">
                    <a:lumMod val="50000"/>
                  </a:schemeClr>
                </a:solidFill>
              </a:rPr>
              <a:t>Transferência</a:t>
            </a:r>
            <a:r>
              <a:rPr lang="en-US" altLang="en-US" dirty="0">
                <a:solidFill>
                  <a:schemeClr val="bg2">
                    <a:lumMod val="50000"/>
                  </a:schemeClr>
                </a:solidFill>
              </a:rPr>
              <a:t> de </a:t>
            </a:r>
            <a:r>
              <a:rPr lang="en-US" altLang="en-US" dirty="0" err="1">
                <a:solidFill>
                  <a:schemeClr val="bg2">
                    <a:lumMod val="50000"/>
                  </a:schemeClr>
                </a:solidFill>
              </a:rPr>
              <a:t>Atributos</a:t>
            </a:r>
            <a:endParaRPr lang="en-GB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1507" name="Rectangle 3">
            <a:extLst>
              <a:ext uri="{FF2B5EF4-FFF2-40B4-BE49-F238E27FC236}">
                <a16:creationId xmlns:a16="http://schemas.microsoft.com/office/drawing/2014/main" xmlns="" id="{2DF2B58D-CFA7-E349-9F48-9A567961382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28596" y="1714488"/>
            <a:ext cx="8229600" cy="4525962"/>
          </a:xfrm>
        </p:spPr>
        <p:txBody>
          <a:bodyPr/>
          <a:lstStyle/>
          <a:p>
            <a:pPr>
              <a:lnSpc>
                <a:spcPct val="90000"/>
              </a:lnSpc>
              <a:buClr>
                <a:srgbClr val="727CA3"/>
              </a:buClr>
              <a:tabLst>
                <a:tab pos="338138" algn="l"/>
                <a:tab pos="442913" algn="l"/>
                <a:tab pos="892175" algn="l"/>
                <a:tab pos="1341438" algn="l"/>
                <a:tab pos="1790700" algn="l"/>
                <a:tab pos="2239963" algn="l"/>
                <a:tab pos="2689225" algn="l"/>
                <a:tab pos="3138488" algn="l"/>
                <a:tab pos="3587750" algn="l"/>
                <a:tab pos="4037013" algn="l"/>
                <a:tab pos="4486275" algn="l"/>
                <a:tab pos="4935538" algn="l"/>
                <a:tab pos="5384800" algn="l"/>
                <a:tab pos="5834063" algn="l"/>
                <a:tab pos="6283325" algn="l"/>
                <a:tab pos="6732588" algn="l"/>
                <a:tab pos="7181850" algn="l"/>
                <a:tab pos="7631113" algn="l"/>
                <a:tab pos="8080375" algn="l"/>
                <a:tab pos="8529638" algn="l"/>
                <a:tab pos="8978900" algn="l"/>
              </a:tabLst>
            </a:pPr>
            <a:r>
              <a:rPr lang="pt-BR" altLang="en-US" dirty="0"/>
              <a:t>Muitos métodos:</a:t>
            </a:r>
          </a:p>
          <a:p>
            <a:pPr lvl="1">
              <a:lnSpc>
                <a:spcPct val="90000"/>
              </a:lnSpc>
              <a:buClr>
                <a:srgbClr val="727CA3"/>
              </a:buClr>
              <a:tabLst>
                <a:tab pos="338138" algn="l"/>
                <a:tab pos="442913" algn="l"/>
                <a:tab pos="892175" algn="l"/>
                <a:tab pos="1341438" algn="l"/>
                <a:tab pos="1790700" algn="l"/>
                <a:tab pos="2239963" algn="l"/>
                <a:tab pos="2689225" algn="l"/>
                <a:tab pos="3138488" algn="l"/>
                <a:tab pos="3587750" algn="l"/>
                <a:tab pos="4037013" algn="l"/>
                <a:tab pos="4486275" algn="l"/>
                <a:tab pos="4935538" algn="l"/>
                <a:tab pos="5384800" algn="l"/>
                <a:tab pos="5834063" algn="l"/>
                <a:tab pos="6283325" algn="l"/>
                <a:tab pos="6732588" algn="l"/>
                <a:tab pos="7181850" algn="l"/>
                <a:tab pos="7631113" algn="l"/>
                <a:tab pos="8080375" algn="l"/>
                <a:tab pos="8529638" algn="l"/>
                <a:tab pos="8978900" algn="l"/>
              </a:tabLst>
            </a:pPr>
            <a:r>
              <a:rPr lang="pt-BR" altLang="en-US" dirty="0"/>
              <a:t>Construção de recursos supervisionados;</a:t>
            </a:r>
          </a:p>
          <a:p>
            <a:pPr lvl="1">
              <a:lnSpc>
                <a:spcPct val="90000"/>
              </a:lnSpc>
              <a:buClr>
                <a:srgbClr val="727CA3"/>
              </a:buClr>
              <a:tabLst>
                <a:tab pos="338138" algn="l"/>
                <a:tab pos="442913" algn="l"/>
                <a:tab pos="892175" algn="l"/>
                <a:tab pos="1341438" algn="l"/>
                <a:tab pos="1790700" algn="l"/>
                <a:tab pos="2239963" algn="l"/>
                <a:tab pos="2689225" algn="l"/>
                <a:tab pos="3138488" algn="l"/>
                <a:tab pos="3587750" algn="l"/>
                <a:tab pos="4037013" algn="l"/>
                <a:tab pos="4486275" algn="l"/>
                <a:tab pos="4935538" algn="l"/>
                <a:tab pos="5384800" algn="l"/>
                <a:tab pos="5834063" algn="l"/>
                <a:tab pos="6283325" algn="l"/>
                <a:tab pos="6732588" algn="l"/>
                <a:tab pos="7181850" algn="l"/>
                <a:tab pos="7631113" algn="l"/>
                <a:tab pos="8080375" algn="l"/>
                <a:tab pos="8529638" algn="l"/>
                <a:tab pos="8978900" algn="l"/>
              </a:tabLst>
            </a:pPr>
            <a:r>
              <a:rPr lang="pt-BR" altLang="en-US" dirty="0"/>
              <a:t>Construção de recurso não supervisionado;</a:t>
            </a:r>
          </a:p>
          <a:p>
            <a:pPr lvl="1">
              <a:lnSpc>
                <a:spcPct val="90000"/>
              </a:lnSpc>
              <a:buClr>
                <a:srgbClr val="727CA3"/>
              </a:buClr>
              <a:tabLst>
                <a:tab pos="338138" algn="l"/>
                <a:tab pos="442913" algn="l"/>
                <a:tab pos="892175" algn="l"/>
                <a:tab pos="1341438" algn="l"/>
                <a:tab pos="1790700" algn="l"/>
                <a:tab pos="2239963" algn="l"/>
                <a:tab pos="2689225" algn="l"/>
                <a:tab pos="3138488" algn="l"/>
                <a:tab pos="3587750" algn="l"/>
                <a:tab pos="4037013" algn="l"/>
                <a:tab pos="4486275" algn="l"/>
                <a:tab pos="4935538" algn="l"/>
                <a:tab pos="5384800" algn="l"/>
                <a:tab pos="5834063" algn="l"/>
                <a:tab pos="6283325" algn="l"/>
                <a:tab pos="6732588" algn="l"/>
                <a:tab pos="7181850" algn="l"/>
                <a:tab pos="7631113" algn="l"/>
                <a:tab pos="8080375" algn="l"/>
                <a:tab pos="8529638" algn="l"/>
                <a:tab pos="8978900" algn="l"/>
              </a:tabLst>
            </a:pPr>
            <a:endParaRPr lang="pt-BR" altLang="en-US" dirty="0"/>
          </a:p>
          <a:p>
            <a:pPr>
              <a:lnSpc>
                <a:spcPct val="90000"/>
              </a:lnSpc>
              <a:buClr>
                <a:srgbClr val="727CA3"/>
              </a:buClr>
              <a:tabLst>
                <a:tab pos="338138" algn="l"/>
                <a:tab pos="442913" algn="l"/>
                <a:tab pos="892175" algn="l"/>
                <a:tab pos="1341438" algn="l"/>
                <a:tab pos="1790700" algn="l"/>
                <a:tab pos="2239963" algn="l"/>
                <a:tab pos="2689225" algn="l"/>
                <a:tab pos="3138488" algn="l"/>
                <a:tab pos="3587750" algn="l"/>
                <a:tab pos="4037013" algn="l"/>
                <a:tab pos="4486275" algn="l"/>
                <a:tab pos="4935538" algn="l"/>
                <a:tab pos="5384800" algn="l"/>
                <a:tab pos="5834063" algn="l"/>
                <a:tab pos="6283325" algn="l"/>
                <a:tab pos="6732588" algn="l"/>
                <a:tab pos="7181850" algn="l"/>
                <a:tab pos="7631113" algn="l"/>
                <a:tab pos="8080375" algn="l"/>
                <a:tab pos="8529638" algn="l"/>
                <a:tab pos="8978900" algn="l"/>
              </a:tabLst>
            </a:pPr>
            <a:r>
              <a:rPr lang="pt-BR" altLang="en-US" dirty="0"/>
              <a:t>Abordagem baseada em informações relacionais.</a:t>
            </a:r>
          </a:p>
          <a:p>
            <a:pPr lvl="1">
              <a:lnSpc>
                <a:spcPct val="90000"/>
              </a:lnSpc>
              <a:buClr>
                <a:srgbClr val="727CA3"/>
              </a:buClr>
              <a:tabLst>
                <a:tab pos="338138" algn="l"/>
                <a:tab pos="442913" algn="l"/>
                <a:tab pos="892175" algn="l"/>
                <a:tab pos="1341438" algn="l"/>
                <a:tab pos="1790700" algn="l"/>
                <a:tab pos="2239963" algn="l"/>
                <a:tab pos="2689225" algn="l"/>
                <a:tab pos="3138488" algn="l"/>
                <a:tab pos="3587750" algn="l"/>
                <a:tab pos="4037013" algn="l"/>
                <a:tab pos="4486275" algn="l"/>
                <a:tab pos="4935538" algn="l"/>
                <a:tab pos="5384800" algn="l"/>
                <a:tab pos="5834063" algn="l"/>
                <a:tab pos="6283325" algn="l"/>
                <a:tab pos="6732588" algn="l"/>
                <a:tab pos="7181850" algn="l"/>
                <a:tab pos="7631113" algn="l"/>
                <a:tab pos="8080375" algn="l"/>
                <a:tab pos="8529638" algn="l"/>
                <a:tab pos="8978900" algn="l"/>
              </a:tabLst>
            </a:pPr>
            <a:r>
              <a:rPr lang="pt-BR" altLang="en-US" dirty="0"/>
              <a:t>Suponha que algumas relações entre objetos (isto é, instâncias) são semelhantes entre domínios ou tarefas;</a:t>
            </a:r>
          </a:p>
          <a:p>
            <a:pPr lvl="1">
              <a:lnSpc>
                <a:spcPct val="90000"/>
              </a:lnSpc>
              <a:buClr>
                <a:srgbClr val="727CA3"/>
              </a:buClr>
              <a:tabLst>
                <a:tab pos="338138" algn="l"/>
                <a:tab pos="442913" algn="l"/>
                <a:tab pos="892175" algn="l"/>
                <a:tab pos="1341438" algn="l"/>
                <a:tab pos="1790700" algn="l"/>
                <a:tab pos="2239963" algn="l"/>
                <a:tab pos="2689225" algn="l"/>
                <a:tab pos="3138488" algn="l"/>
                <a:tab pos="3587750" algn="l"/>
                <a:tab pos="4037013" algn="l"/>
                <a:tab pos="4486275" algn="l"/>
                <a:tab pos="4935538" algn="l"/>
                <a:tab pos="5384800" algn="l"/>
                <a:tab pos="5834063" algn="l"/>
                <a:tab pos="6283325" algn="l"/>
                <a:tab pos="6732588" algn="l"/>
                <a:tab pos="7181850" algn="l"/>
                <a:tab pos="7631113" algn="l"/>
                <a:tab pos="8080375" algn="l"/>
                <a:tab pos="8529638" algn="l"/>
                <a:tab pos="8978900" algn="l"/>
              </a:tabLst>
            </a:pPr>
            <a:r>
              <a:rPr lang="pt-BR" altLang="en-US" dirty="0"/>
              <a:t>Se esses relacionamentos comuns puderem ser extraídos, eles podem ser usados para conhecimento;</a:t>
            </a:r>
          </a:p>
          <a:p>
            <a:pPr lvl="1">
              <a:lnSpc>
                <a:spcPct val="90000"/>
              </a:lnSpc>
              <a:buClr>
                <a:srgbClr val="727CA3"/>
              </a:buClr>
              <a:tabLst>
                <a:tab pos="338138" algn="l"/>
                <a:tab pos="442913" algn="l"/>
                <a:tab pos="892175" algn="l"/>
                <a:tab pos="1341438" algn="l"/>
                <a:tab pos="1790700" algn="l"/>
                <a:tab pos="2239963" algn="l"/>
                <a:tab pos="2689225" algn="l"/>
                <a:tab pos="3138488" algn="l"/>
                <a:tab pos="3587750" algn="l"/>
                <a:tab pos="4037013" algn="l"/>
                <a:tab pos="4486275" algn="l"/>
                <a:tab pos="4935538" algn="l"/>
                <a:tab pos="5384800" algn="l"/>
                <a:tab pos="5834063" algn="l"/>
                <a:tab pos="6283325" algn="l"/>
                <a:tab pos="6732588" algn="l"/>
                <a:tab pos="7181850" algn="l"/>
                <a:tab pos="7631113" algn="l"/>
                <a:tab pos="8080375" algn="l"/>
                <a:tab pos="8529638" algn="l"/>
                <a:tab pos="8978900" algn="l"/>
              </a:tabLst>
            </a:pPr>
            <a:r>
              <a:rPr lang="pt-BR" altLang="en-US" dirty="0"/>
              <a:t>Crie uma representação de conhecimento de segunda ordem como nossa modelo.</a:t>
            </a:r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xmlns="" val="2110283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214290"/>
            <a:ext cx="9144000" cy="64294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2110283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xmlns="" id="{935E565A-06AE-EA48-9C4C-6B18664A6B9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922337"/>
          </a:xfrm>
        </p:spPr>
        <p:txBody>
          <a:bodyPr/>
          <a:lstStyle/>
          <a:p>
            <a:r>
              <a:rPr lang="en-US" altLang="en-US" dirty="0" err="1">
                <a:solidFill>
                  <a:schemeClr val="bg2">
                    <a:lumMod val="50000"/>
                  </a:schemeClr>
                </a:solidFill>
              </a:rPr>
              <a:t>Conclusões</a:t>
            </a:r>
            <a:endParaRPr lang="en-GB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1507" name="Rectangle 3">
            <a:extLst>
              <a:ext uri="{FF2B5EF4-FFF2-40B4-BE49-F238E27FC236}">
                <a16:creationId xmlns:a16="http://schemas.microsoft.com/office/drawing/2014/main" xmlns="" id="{2DF2B58D-CFA7-E349-9F48-9A567961382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412776"/>
            <a:ext cx="8229600" cy="4525962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pt-BR" altLang="en-US" dirty="0"/>
              <a:t>Objetivo do aprendizado de transferência: </a:t>
            </a:r>
          </a:p>
          <a:p>
            <a:pPr lvl="1">
              <a:lnSpc>
                <a:spcPct val="90000"/>
              </a:lnSpc>
            </a:pPr>
            <a:r>
              <a:rPr lang="pt-BR" altLang="en-US" dirty="0"/>
              <a:t>Reutilizar o conhecimento aprendido anteriormente para ajudar a desenvolver um novo modelo de aprendizagem.</a:t>
            </a:r>
          </a:p>
          <a:p>
            <a:pPr>
              <a:lnSpc>
                <a:spcPct val="90000"/>
              </a:lnSpc>
            </a:pPr>
            <a:r>
              <a:rPr lang="pt-BR" altLang="en-US" dirty="0"/>
              <a:t>Um novo </a:t>
            </a:r>
            <a:r>
              <a:rPr lang="en-US" altLang="en-US" dirty="0"/>
              <a:t>“</a:t>
            </a:r>
            <a:r>
              <a:rPr lang="en-US" altLang="en-US" i="1" dirty="0"/>
              <a:t>base learner</a:t>
            </a:r>
            <a:r>
              <a:rPr lang="en-US" altLang="en-US" dirty="0"/>
              <a:t>” (</a:t>
            </a:r>
            <a:r>
              <a:rPr lang="en-US" altLang="en-US" dirty="0" err="1"/>
              <a:t>mecanismo</a:t>
            </a:r>
            <a:r>
              <a:rPr lang="en-US" altLang="en-US" dirty="0"/>
              <a:t> de </a:t>
            </a:r>
            <a:r>
              <a:rPr lang="en-US" altLang="en-US" dirty="0" err="1"/>
              <a:t>aprendizagem</a:t>
            </a:r>
            <a:r>
              <a:rPr lang="en-US" altLang="en-US" dirty="0"/>
              <a:t>)</a:t>
            </a:r>
            <a:r>
              <a:rPr lang="pt-BR" altLang="en-US" dirty="0"/>
              <a:t> pode ser necessário para:</a:t>
            </a:r>
          </a:p>
          <a:p>
            <a:pPr lvl="1">
              <a:lnSpc>
                <a:spcPct val="90000"/>
              </a:lnSpc>
            </a:pPr>
            <a:r>
              <a:rPr lang="pt-BR" altLang="en-US" dirty="0"/>
              <a:t>Novas instâncias;</a:t>
            </a:r>
          </a:p>
          <a:p>
            <a:pPr lvl="1">
              <a:lnSpc>
                <a:spcPct val="90000"/>
              </a:lnSpc>
            </a:pPr>
            <a:r>
              <a:rPr lang="pt-BR" altLang="en-US" dirty="0"/>
              <a:t>Características diferentes;</a:t>
            </a:r>
          </a:p>
          <a:p>
            <a:pPr lvl="1">
              <a:lnSpc>
                <a:spcPct val="90000"/>
              </a:lnSpc>
            </a:pPr>
            <a:r>
              <a:rPr lang="pt-BR" altLang="en-US" dirty="0"/>
              <a:t>Distribuição diferente dos mesmos recursos.</a:t>
            </a:r>
          </a:p>
          <a:p>
            <a:pPr>
              <a:lnSpc>
                <a:spcPct val="90000"/>
              </a:lnSpc>
            </a:pPr>
            <a:r>
              <a:rPr lang="pt-BR" altLang="en-US" dirty="0"/>
              <a:t>Uma nova tarefa:</a:t>
            </a:r>
          </a:p>
          <a:p>
            <a:pPr lvl="1">
              <a:lnSpc>
                <a:spcPct val="90000"/>
              </a:lnSpc>
            </a:pPr>
            <a:r>
              <a:rPr lang="pt-BR" altLang="en-US" dirty="0"/>
              <a:t>Com algumas semelhanças com a tarefa existente.</a:t>
            </a:r>
          </a:p>
          <a:p>
            <a:pPr>
              <a:lnSpc>
                <a:spcPct val="90000"/>
              </a:lnSpc>
            </a:pPr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xmlns="" val="12261741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xmlns="" id="{935E565A-06AE-EA48-9C4C-6B18664A6B9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922337"/>
          </a:xfrm>
        </p:spPr>
        <p:txBody>
          <a:bodyPr/>
          <a:lstStyle/>
          <a:p>
            <a:r>
              <a:rPr lang="en-US" altLang="en-US" dirty="0" err="1">
                <a:solidFill>
                  <a:schemeClr val="bg2">
                    <a:lumMod val="50000"/>
                  </a:schemeClr>
                </a:solidFill>
              </a:rPr>
              <a:t>Conclusões</a:t>
            </a:r>
            <a:endParaRPr lang="en-GB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1507" name="Rectangle 3">
            <a:extLst>
              <a:ext uri="{FF2B5EF4-FFF2-40B4-BE49-F238E27FC236}">
                <a16:creationId xmlns:a16="http://schemas.microsoft.com/office/drawing/2014/main" xmlns="" id="{2DF2B58D-CFA7-E349-9F48-9A567961382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643050"/>
            <a:ext cx="8229600" cy="4295688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pt-BR" altLang="en-US" dirty="0"/>
              <a:t>Podemos transferir conhecimento de:</a:t>
            </a:r>
          </a:p>
          <a:p>
            <a:pPr lvl="1">
              <a:lnSpc>
                <a:spcPct val="90000"/>
              </a:lnSpc>
            </a:pPr>
            <a:r>
              <a:rPr lang="pt-BR" altLang="en-US" dirty="0"/>
              <a:t>Instâncias;</a:t>
            </a:r>
          </a:p>
          <a:p>
            <a:pPr lvl="1">
              <a:lnSpc>
                <a:spcPct val="90000"/>
              </a:lnSpc>
            </a:pPr>
            <a:r>
              <a:rPr lang="pt-BR" altLang="en-US" dirty="0"/>
              <a:t>Características;</a:t>
            </a:r>
          </a:p>
          <a:p>
            <a:pPr lvl="1">
              <a:lnSpc>
                <a:spcPct val="90000"/>
              </a:lnSpc>
            </a:pPr>
            <a:r>
              <a:rPr lang="pt-BR" altLang="en-US" dirty="0"/>
              <a:t>Modelo.</a:t>
            </a:r>
          </a:p>
          <a:p>
            <a:pPr>
              <a:lnSpc>
                <a:spcPct val="90000"/>
              </a:lnSpc>
            </a:pPr>
            <a:r>
              <a:rPr lang="pt-BR" altLang="en-US" dirty="0"/>
              <a:t>Nem sempre vale a pena se transferir. Ainda deve haver alguma relação entre o conhecimento por trás dos dois mecanismos de aprendizagem.</a:t>
            </a:r>
          </a:p>
          <a:p>
            <a:pPr>
              <a:lnSpc>
                <a:spcPct val="90000"/>
              </a:lnSpc>
            </a:pPr>
            <a:r>
              <a:rPr lang="pt-BR" altLang="en-US" dirty="0"/>
              <a:t>Campo complexo e crescente.</a:t>
            </a:r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xmlns="" val="12261741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xmlns="" id="{0739E4C9-E7BE-9045-BA08-BA6F3C8C62B6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726229" y="2276872"/>
            <a:ext cx="7691541" cy="3199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230078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>
                <a:solidFill>
                  <a:schemeClr val="bg2">
                    <a:lumMod val="50000"/>
                  </a:schemeClr>
                </a:solidFill>
              </a:rPr>
              <a:t>Generative</a:t>
            </a:r>
            <a:r>
              <a:rPr lang="pt-BR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pt-BR" dirty="0" err="1">
                <a:solidFill>
                  <a:schemeClr val="bg2">
                    <a:lumMod val="50000"/>
                  </a:schemeClr>
                </a:solidFill>
              </a:rPr>
              <a:t>Adversarial</a:t>
            </a:r>
            <a:r>
              <a:rPr lang="pt-BR" dirty="0">
                <a:solidFill>
                  <a:schemeClr val="bg2">
                    <a:lumMod val="50000"/>
                  </a:schemeClr>
                </a:solidFill>
              </a:rPr>
              <a:t> Networks</a:t>
            </a:r>
          </a:p>
        </p:txBody>
      </p:sp>
      <p:pic>
        <p:nvPicPr>
          <p:cNvPr id="1026" name="Picture 2" descr="C:\Users\Jlopes\Desktop\GANS\GANS\Screen Shot 2019-07-05 at 11.16.18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1846954"/>
            <a:ext cx="9144000" cy="460622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>
                <a:solidFill>
                  <a:schemeClr val="bg2">
                    <a:lumMod val="50000"/>
                  </a:schemeClr>
                </a:solidFill>
              </a:rPr>
              <a:t>Generative</a:t>
            </a:r>
            <a:r>
              <a:rPr lang="pt-BR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pt-BR" dirty="0" err="1">
                <a:solidFill>
                  <a:schemeClr val="bg2">
                    <a:lumMod val="50000"/>
                  </a:schemeClr>
                </a:solidFill>
              </a:rPr>
              <a:t>Adversarial</a:t>
            </a:r>
            <a:r>
              <a:rPr lang="pt-BR" dirty="0">
                <a:solidFill>
                  <a:schemeClr val="bg2">
                    <a:lumMod val="50000"/>
                  </a:schemeClr>
                </a:solidFill>
              </a:rPr>
              <a:t> Networks</a:t>
            </a:r>
          </a:p>
        </p:txBody>
      </p:sp>
      <p:pic>
        <p:nvPicPr>
          <p:cNvPr id="2051" name="Picture 3" descr="C:\Users\Jlopes\Desktop\GANS\GANS\Screen Shot 2019-07-05 at 11.15.32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2285992"/>
            <a:ext cx="9144000" cy="335758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>
                <a:solidFill>
                  <a:schemeClr val="bg2">
                    <a:lumMod val="50000"/>
                  </a:schemeClr>
                </a:solidFill>
              </a:rPr>
              <a:t>Generative</a:t>
            </a:r>
            <a:r>
              <a:rPr lang="pt-BR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pt-BR" dirty="0" err="1">
                <a:solidFill>
                  <a:schemeClr val="bg2">
                    <a:lumMod val="50000"/>
                  </a:schemeClr>
                </a:solidFill>
              </a:rPr>
              <a:t>Adversarial</a:t>
            </a:r>
            <a:r>
              <a:rPr lang="pt-BR" dirty="0">
                <a:solidFill>
                  <a:schemeClr val="bg2">
                    <a:lumMod val="50000"/>
                  </a:schemeClr>
                </a:solidFill>
              </a:rPr>
              <a:t> Networks</a:t>
            </a:r>
          </a:p>
        </p:txBody>
      </p:sp>
      <p:pic>
        <p:nvPicPr>
          <p:cNvPr id="3074" name="Picture 2" descr="C:\Users\Jlopes\Desktop\GANS\GANS\Screen Shot 2019-07-05 at 11.15.58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1523987"/>
            <a:ext cx="3929090" cy="2619393"/>
          </a:xfrm>
          <a:prstGeom prst="rect">
            <a:avLst/>
          </a:prstGeom>
          <a:noFill/>
        </p:spPr>
      </p:pic>
      <p:pic>
        <p:nvPicPr>
          <p:cNvPr id="3075" name="Picture 3" descr="C:\Users\Jlopes\Desktop\GANS\GANS\Screen Shot 2019-07-05 at 11.16.05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0" y="1571612"/>
            <a:ext cx="4202063" cy="2576514"/>
          </a:xfrm>
          <a:prstGeom prst="rect">
            <a:avLst/>
          </a:prstGeom>
          <a:noFill/>
        </p:spPr>
      </p:pic>
      <p:pic>
        <p:nvPicPr>
          <p:cNvPr id="3076" name="Picture 4" descr="C:\Users\Jlopes\Desktop\GANS\GANS\Screen Shot 2019-07-05 at 11.16.10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928926" y="4363793"/>
            <a:ext cx="2786082" cy="249420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>
                <a:solidFill>
                  <a:schemeClr val="bg2">
                    <a:lumMod val="50000"/>
                  </a:schemeClr>
                </a:solidFill>
              </a:rPr>
              <a:t>Generative</a:t>
            </a:r>
            <a:r>
              <a:rPr lang="pt-BR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pt-BR" dirty="0" err="1">
                <a:solidFill>
                  <a:schemeClr val="bg2">
                    <a:lumMod val="50000"/>
                  </a:schemeClr>
                </a:solidFill>
              </a:rPr>
              <a:t>Adversarial</a:t>
            </a:r>
            <a:r>
              <a:rPr lang="pt-BR" dirty="0">
                <a:solidFill>
                  <a:schemeClr val="bg2">
                    <a:lumMod val="50000"/>
                  </a:schemeClr>
                </a:solidFill>
              </a:rPr>
              <a:t> Networks</a:t>
            </a:r>
          </a:p>
        </p:txBody>
      </p:sp>
      <p:pic>
        <p:nvPicPr>
          <p:cNvPr id="4098" name="Picture 2" descr="C:\Users\Jlopes\Desktop\GANS\GANS\Screen Shot 2019-07-05 at 11.25.15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571612"/>
            <a:ext cx="9144000" cy="489786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>
                <a:solidFill>
                  <a:schemeClr val="bg2">
                    <a:lumMod val="50000"/>
                  </a:schemeClr>
                </a:solidFill>
              </a:rPr>
              <a:t>Generative</a:t>
            </a:r>
            <a:r>
              <a:rPr lang="pt-BR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pt-BR" dirty="0" err="1">
                <a:solidFill>
                  <a:schemeClr val="bg2">
                    <a:lumMod val="50000"/>
                  </a:schemeClr>
                </a:solidFill>
              </a:rPr>
              <a:t>Adversarial</a:t>
            </a:r>
            <a:r>
              <a:rPr lang="pt-BR" dirty="0">
                <a:solidFill>
                  <a:schemeClr val="bg2">
                    <a:lumMod val="50000"/>
                  </a:schemeClr>
                </a:solidFill>
              </a:rPr>
              <a:t> Networks</a:t>
            </a:r>
          </a:p>
        </p:txBody>
      </p:sp>
      <p:pic>
        <p:nvPicPr>
          <p:cNvPr id="5122" name="Picture 2" descr="C:\Users\Jlopes\Desktop\GANS\GANS\Screen Shot 2019-07-05 at 11.25.22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928802"/>
            <a:ext cx="9144000" cy="421484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bg2">
                    <a:lumMod val="50000"/>
                  </a:schemeClr>
                </a:solidFill>
              </a:rPr>
              <a:t>Ferramentais</a:t>
            </a:r>
          </a:p>
        </p:txBody>
      </p:sp>
      <p:pic>
        <p:nvPicPr>
          <p:cNvPr id="6" name="Picture 3">
            <a:extLst>
              <a:ext uri="{FF2B5EF4-FFF2-40B4-BE49-F238E27FC236}">
                <a16:creationId xmlns:a16="http://schemas.microsoft.com/office/drawing/2014/main" xmlns="" id="{DEC099C3-9377-9A49-AA85-4781BEA7D5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828613" y="1651005"/>
            <a:ext cx="5874990" cy="1908116"/>
          </a:xfrm>
          <a:prstGeom prst="rect">
            <a:avLst/>
          </a:prstGeom>
        </p:spPr>
      </p:pic>
      <p:pic>
        <p:nvPicPr>
          <p:cNvPr id="7" name="Picture 12">
            <a:extLst>
              <a:ext uri="{FF2B5EF4-FFF2-40B4-BE49-F238E27FC236}">
                <a16:creationId xmlns:a16="http://schemas.microsoft.com/office/drawing/2014/main" xmlns="" id="{755663B1-FCE2-4E46-B0B8-3D4DFFA19F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4642" y="2786058"/>
            <a:ext cx="2828146" cy="2828146"/>
          </a:xfrm>
          <a:prstGeom prst="rect">
            <a:avLst/>
          </a:prstGeom>
        </p:spPr>
      </p:pic>
      <p:pic>
        <p:nvPicPr>
          <p:cNvPr id="8" name="Picture 5">
            <a:extLst>
              <a:ext uri="{FF2B5EF4-FFF2-40B4-BE49-F238E27FC236}">
                <a16:creationId xmlns:a16="http://schemas.microsoft.com/office/drawing/2014/main" xmlns="" id="{9AB4F680-DBF4-384E-9520-37805A3BF6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278640" y="4008512"/>
            <a:ext cx="2974936" cy="2492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7570298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>
                <a:solidFill>
                  <a:schemeClr val="bg2">
                    <a:lumMod val="50000"/>
                  </a:schemeClr>
                </a:solidFill>
              </a:rPr>
              <a:t>Generative</a:t>
            </a:r>
            <a:r>
              <a:rPr lang="pt-BR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pt-BR" dirty="0" err="1">
                <a:solidFill>
                  <a:schemeClr val="bg2">
                    <a:lumMod val="50000"/>
                  </a:schemeClr>
                </a:solidFill>
              </a:rPr>
              <a:t>Adversarial</a:t>
            </a:r>
            <a:r>
              <a:rPr lang="pt-BR" dirty="0">
                <a:solidFill>
                  <a:schemeClr val="bg2">
                    <a:lumMod val="50000"/>
                  </a:schemeClr>
                </a:solidFill>
              </a:rPr>
              <a:t> Networks</a:t>
            </a:r>
          </a:p>
        </p:txBody>
      </p:sp>
      <p:pic>
        <p:nvPicPr>
          <p:cNvPr id="6146" name="Picture 2" descr="C:\Users\Jlopes\Desktop\GANS\GANS\Screen Shot 2019-07-05 at 11.26.47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357298"/>
            <a:ext cx="9144000" cy="550070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>
                <a:solidFill>
                  <a:schemeClr val="bg2">
                    <a:lumMod val="50000"/>
                  </a:schemeClr>
                </a:solidFill>
              </a:rPr>
              <a:t>Generative</a:t>
            </a:r>
            <a:r>
              <a:rPr lang="pt-BR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pt-BR" dirty="0" err="1">
                <a:solidFill>
                  <a:schemeClr val="bg2">
                    <a:lumMod val="50000"/>
                  </a:schemeClr>
                </a:solidFill>
              </a:rPr>
              <a:t>Adversarial</a:t>
            </a:r>
            <a:r>
              <a:rPr lang="pt-BR" dirty="0">
                <a:solidFill>
                  <a:schemeClr val="bg2">
                    <a:lumMod val="50000"/>
                  </a:schemeClr>
                </a:solidFill>
              </a:rPr>
              <a:t> Networks</a:t>
            </a:r>
          </a:p>
        </p:txBody>
      </p:sp>
      <p:pic>
        <p:nvPicPr>
          <p:cNvPr id="7170" name="Picture 2" descr="C:\Users\Jlopes\Desktop\GANS\GANS\Screen Shot 2019-07-05 at 11.27.00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428736"/>
            <a:ext cx="9144000" cy="542926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>
                <a:solidFill>
                  <a:schemeClr val="bg2">
                    <a:lumMod val="50000"/>
                  </a:schemeClr>
                </a:solidFill>
              </a:rPr>
              <a:t>Generative</a:t>
            </a:r>
            <a:r>
              <a:rPr lang="pt-BR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pt-BR" dirty="0" err="1">
                <a:solidFill>
                  <a:schemeClr val="bg2">
                    <a:lumMod val="50000"/>
                  </a:schemeClr>
                </a:solidFill>
              </a:rPr>
              <a:t>Adversarial</a:t>
            </a:r>
            <a:r>
              <a:rPr lang="pt-BR" dirty="0">
                <a:solidFill>
                  <a:schemeClr val="bg2">
                    <a:lumMod val="50000"/>
                  </a:schemeClr>
                </a:solidFill>
              </a:rPr>
              <a:t> Networks</a:t>
            </a:r>
          </a:p>
        </p:txBody>
      </p:sp>
      <p:pic>
        <p:nvPicPr>
          <p:cNvPr id="8194" name="Picture 2" descr="C:\Users\Jlopes\Desktop\GANS\GANS\Screen Shot 2019-07-05 at 11.27.08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061" y="1571612"/>
            <a:ext cx="9131939" cy="492922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>
                <a:solidFill>
                  <a:schemeClr val="bg2">
                    <a:lumMod val="50000"/>
                  </a:schemeClr>
                </a:solidFill>
              </a:rPr>
              <a:t>Generative</a:t>
            </a:r>
            <a:r>
              <a:rPr lang="pt-BR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pt-BR" dirty="0" err="1">
                <a:solidFill>
                  <a:schemeClr val="bg2">
                    <a:lumMod val="50000"/>
                  </a:schemeClr>
                </a:solidFill>
              </a:rPr>
              <a:t>Adversarial</a:t>
            </a:r>
            <a:r>
              <a:rPr lang="pt-BR" dirty="0">
                <a:solidFill>
                  <a:schemeClr val="bg2">
                    <a:lumMod val="50000"/>
                  </a:schemeClr>
                </a:solidFill>
              </a:rPr>
              <a:t> Networks</a:t>
            </a:r>
          </a:p>
        </p:txBody>
      </p:sp>
      <p:pic>
        <p:nvPicPr>
          <p:cNvPr id="9218" name="Picture 2" descr="C:\Users\Jlopes\Desktop\GANS\GANS\Screen Shot 2019-07-05 at 11.27.27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2" y="1357298"/>
            <a:ext cx="4914901" cy="3327400"/>
          </a:xfrm>
          <a:prstGeom prst="rect">
            <a:avLst/>
          </a:prstGeom>
          <a:noFill/>
        </p:spPr>
      </p:pic>
      <p:pic>
        <p:nvPicPr>
          <p:cNvPr id="9219" name="Picture 3" descr="C:\Users\Jlopes\Desktop\GANS\GANS\Screen Shot 2019-07-05 at 11.27.35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57620" y="3357562"/>
            <a:ext cx="4851400" cy="32639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>
                <a:solidFill>
                  <a:schemeClr val="bg2">
                    <a:lumMod val="50000"/>
                  </a:schemeClr>
                </a:solidFill>
              </a:rPr>
              <a:t>Generative</a:t>
            </a:r>
            <a:r>
              <a:rPr lang="pt-BR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pt-BR" dirty="0" err="1">
                <a:solidFill>
                  <a:schemeClr val="bg2">
                    <a:lumMod val="50000"/>
                  </a:schemeClr>
                </a:solidFill>
              </a:rPr>
              <a:t>Adversarial</a:t>
            </a:r>
            <a:r>
              <a:rPr lang="pt-BR" dirty="0">
                <a:solidFill>
                  <a:schemeClr val="bg2">
                    <a:lumMod val="50000"/>
                  </a:schemeClr>
                </a:solidFill>
              </a:rPr>
              <a:t> Networks</a:t>
            </a:r>
          </a:p>
        </p:txBody>
      </p:sp>
      <p:pic>
        <p:nvPicPr>
          <p:cNvPr id="10242" name="Picture 2" descr="C:\Users\Jlopes\Desktop\GANS\GANS\Screen Shot 2019-07-05 at 11.27.43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14810" y="3500438"/>
            <a:ext cx="4546601" cy="3048000"/>
          </a:xfrm>
          <a:prstGeom prst="rect">
            <a:avLst/>
          </a:prstGeom>
          <a:noFill/>
        </p:spPr>
      </p:pic>
      <p:pic>
        <p:nvPicPr>
          <p:cNvPr id="10243" name="Picture 3" descr="C:\Users\Jlopes\Desktop\GANS\GANS\Screen Shot 2019-07-05 at 11.27.48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5720" y="1357298"/>
            <a:ext cx="4483100" cy="304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>
                <a:solidFill>
                  <a:schemeClr val="bg2">
                    <a:lumMod val="50000"/>
                  </a:schemeClr>
                </a:solidFill>
              </a:rPr>
              <a:t>Generative</a:t>
            </a:r>
            <a:r>
              <a:rPr lang="pt-BR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pt-BR" dirty="0" err="1">
                <a:solidFill>
                  <a:schemeClr val="bg2">
                    <a:lumMod val="50000"/>
                  </a:schemeClr>
                </a:solidFill>
              </a:rPr>
              <a:t>Adversarial</a:t>
            </a:r>
            <a:r>
              <a:rPr lang="pt-BR" dirty="0">
                <a:solidFill>
                  <a:schemeClr val="bg2">
                    <a:lumMod val="50000"/>
                  </a:schemeClr>
                </a:solidFill>
              </a:rPr>
              <a:t> Networks</a:t>
            </a:r>
          </a:p>
        </p:txBody>
      </p:sp>
      <p:pic>
        <p:nvPicPr>
          <p:cNvPr id="11267" name="Picture 3" descr="C:\Users\Jlopes\Desktop\GANS\GANS\Screen Shot 2019-07-05 at 11.28.04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785926"/>
            <a:ext cx="9144000" cy="391427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>
                <a:solidFill>
                  <a:schemeClr val="bg2">
                    <a:lumMod val="50000"/>
                  </a:schemeClr>
                </a:solidFill>
              </a:rPr>
              <a:t>Generative</a:t>
            </a:r>
            <a:r>
              <a:rPr lang="pt-BR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pt-BR" dirty="0" err="1">
                <a:solidFill>
                  <a:schemeClr val="bg2">
                    <a:lumMod val="50000"/>
                  </a:schemeClr>
                </a:solidFill>
              </a:rPr>
              <a:t>Adversarial</a:t>
            </a:r>
            <a:r>
              <a:rPr lang="pt-BR" dirty="0">
                <a:solidFill>
                  <a:schemeClr val="bg2">
                    <a:lumMod val="50000"/>
                  </a:schemeClr>
                </a:solidFill>
              </a:rPr>
              <a:t> Networks</a:t>
            </a:r>
          </a:p>
        </p:txBody>
      </p:sp>
      <p:pic>
        <p:nvPicPr>
          <p:cNvPr id="12290" name="Picture 2" descr="C:\Users\Jlopes\Desktop\GANS\GANS\Screen Shot 2019-07-05 at 11.28.13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785925"/>
            <a:ext cx="9144000" cy="452387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>
                <a:solidFill>
                  <a:schemeClr val="bg2">
                    <a:lumMod val="50000"/>
                  </a:schemeClr>
                </a:solidFill>
              </a:rPr>
              <a:t>Generative</a:t>
            </a:r>
            <a:r>
              <a:rPr lang="pt-BR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pt-BR" dirty="0" err="1">
                <a:solidFill>
                  <a:schemeClr val="bg2">
                    <a:lumMod val="50000"/>
                  </a:schemeClr>
                </a:solidFill>
              </a:rPr>
              <a:t>Adversarial</a:t>
            </a:r>
            <a:r>
              <a:rPr lang="pt-BR" dirty="0">
                <a:solidFill>
                  <a:schemeClr val="bg2">
                    <a:lumMod val="50000"/>
                  </a:schemeClr>
                </a:solidFill>
              </a:rPr>
              <a:t> Networks</a:t>
            </a:r>
          </a:p>
        </p:txBody>
      </p:sp>
      <p:pic>
        <p:nvPicPr>
          <p:cNvPr id="13314" name="Picture 2" descr="C:\Users\Jlopes\Desktop\GANS\GANS\Screen Shot 2019-07-05 at 11.28.2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369391"/>
            <a:ext cx="9144000" cy="520288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>
                <a:solidFill>
                  <a:schemeClr val="bg2">
                    <a:lumMod val="50000"/>
                  </a:schemeClr>
                </a:solidFill>
              </a:rPr>
              <a:t>Generative</a:t>
            </a:r>
            <a:r>
              <a:rPr lang="pt-BR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pt-BR" dirty="0" err="1">
                <a:solidFill>
                  <a:schemeClr val="bg2">
                    <a:lumMod val="50000"/>
                  </a:schemeClr>
                </a:solidFill>
              </a:rPr>
              <a:t>Adversarial</a:t>
            </a:r>
            <a:r>
              <a:rPr lang="pt-BR" dirty="0">
                <a:solidFill>
                  <a:schemeClr val="bg2">
                    <a:lumMod val="50000"/>
                  </a:schemeClr>
                </a:solidFill>
              </a:rPr>
              <a:t> Networks</a:t>
            </a:r>
          </a:p>
        </p:txBody>
      </p:sp>
      <p:pic>
        <p:nvPicPr>
          <p:cNvPr id="14338" name="Picture 2" descr="C:\Users\Jlopes\Desktop\GANS\GANS\Screen Shot 2019-07-05 at 11.28.29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857364"/>
            <a:ext cx="9144000" cy="425302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>
                <a:solidFill>
                  <a:schemeClr val="bg2">
                    <a:lumMod val="50000"/>
                  </a:schemeClr>
                </a:solidFill>
              </a:rPr>
              <a:t>Generative</a:t>
            </a:r>
            <a:r>
              <a:rPr lang="pt-BR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pt-BR" dirty="0" err="1">
                <a:solidFill>
                  <a:schemeClr val="bg2">
                    <a:lumMod val="50000"/>
                  </a:schemeClr>
                </a:solidFill>
              </a:rPr>
              <a:t>Adversarial</a:t>
            </a:r>
            <a:r>
              <a:rPr lang="pt-BR" dirty="0">
                <a:solidFill>
                  <a:schemeClr val="bg2">
                    <a:lumMod val="50000"/>
                  </a:schemeClr>
                </a:solidFill>
              </a:rPr>
              <a:t> Networks</a:t>
            </a:r>
          </a:p>
        </p:txBody>
      </p:sp>
      <p:pic>
        <p:nvPicPr>
          <p:cNvPr id="15362" name="Picture 2" descr="C:\Users\Jlopes\Desktop\GANS\GANS\Screen Shot 2019-07-05 at 11.28.42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500174"/>
            <a:ext cx="9144000" cy="49784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xmlns="" id="{D37B90E4-87A2-D540-B229-8C1F6FF33D1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en-US" dirty="0" err="1">
                <a:solidFill>
                  <a:schemeClr val="bg2">
                    <a:lumMod val="50000"/>
                  </a:schemeClr>
                </a:solidFill>
              </a:rPr>
              <a:t>Transfer</a:t>
            </a:r>
            <a:r>
              <a:rPr lang="pt-BR" altLang="en-US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pt-BR" altLang="en-US" dirty="0" err="1">
                <a:solidFill>
                  <a:schemeClr val="bg2">
                    <a:lumMod val="50000"/>
                  </a:schemeClr>
                </a:solidFill>
              </a:rPr>
              <a:t>Learning</a:t>
            </a:r>
            <a:endParaRPr lang="en-US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xmlns="" id="{35FEEBCF-B0BA-D84C-BA69-E63AB74D0F9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51520" y="1484784"/>
            <a:ext cx="8640960" cy="4909646"/>
          </a:xfrm>
        </p:spPr>
        <p:txBody>
          <a:bodyPr/>
          <a:lstStyle/>
          <a:p>
            <a:pPr>
              <a:spcBef>
                <a:spcPts val="600"/>
              </a:spcBef>
              <a:buClr>
                <a:srgbClr val="727CA3"/>
              </a:buClr>
            </a:pPr>
            <a:r>
              <a:rPr lang="pt-BR" altLang="en-US" dirty="0"/>
              <a:t>Os dados usados ​​no treinamento de um classificador devem ser escolhidos de modo a serem representativos;</a:t>
            </a:r>
          </a:p>
          <a:p>
            <a:pPr>
              <a:spcBef>
                <a:spcPts val="600"/>
              </a:spcBef>
              <a:buClr>
                <a:srgbClr val="727CA3"/>
              </a:buClr>
            </a:pPr>
            <a:r>
              <a:rPr lang="pt-BR" altLang="en-US" b="1" dirty="0"/>
              <a:t>Se não?</a:t>
            </a:r>
            <a:r>
              <a:rPr lang="pt-BR" altLang="en-US" dirty="0"/>
              <a:t> A precisão será pior do que o esperado;</a:t>
            </a:r>
          </a:p>
          <a:p>
            <a:pPr>
              <a:spcBef>
                <a:spcPts val="600"/>
              </a:spcBef>
              <a:buClr>
                <a:srgbClr val="727CA3"/>
              </a:buClr>
            </a:pPr>
            <a:r>
              <a:rPr lang="pt-BR" altLang="en-US" dirty="0"/>
              <a:t>Mas suponha que queremos aplicar um classificador a um novo problema ou mudando de domínio? </a:t>
            </a:r>
            <a:r>
              <a:rPr lang="pt-BR" altLang="en-US" b="1" dirty="0"/>
              <a:t>Refazer!?</a:t>
            </a:r>
          </a:p>
          <a:p>
            <a:pPr lvl="1">
              <a:spcBef>
                <a:spcPts val="600"/>
              </a:spcBef>
              <a:buClr>
                <a:srgbClr val="727CA3"/>
              </a:buClr>
            </a:pPr>
            <a:r>
              <a:rPr lang="pt-BR" altLang="en-US" dirty="0"/>
              <a:t>Mas isso é caro.</a:t>
            </a:r>
          </a:p>
          <a:p>
            <a:pPr lvl="1">
              <a:spcBef>
                <a:spcPts val="600"/>
              </a:spcBef>
              <a:buClr>
                <a:srgbClr val="727CA3"/>
              </a:buClr>
            </a:pPr>
            <a:r>
              <a:rPr lang="pt-BR" altLang="en-US" dirty="0"/>
              <a:t>Podemos de alguma forma usar nosso classificador existente como um ponto de partida para nos dar um atalho?</a:t>
            </a:r>
          </a:p>
          <a:p>
            <a:pPr lvl="1">
              <a:spcBef>
                <a:spcPts val="600"/>
              </a:spcBef>
              <a:buClr>
                <a:srgbClr val="727CA3"/>
              </a:buClr>
            </a:pPr>
            <a:endParaRPr lang="pt-BR" altLang="en-US" dirty="0"/>
          </a:p>
          <a:p>
            <a:pPr>
              <a:spcBef>
                <a:spcPts val="600"/>
              </a:spcBef>
              <a:buClr>
                <a:srgbClr val="727CA3"/>
              </a:buClr>
            </a:pPr>
            <a:r>
              <a:rPr lang="pt-BR" altLang="en-US" dirty="0"/>
              <a:t>Isso  é </a:t>
            </a:r>
            <a:r>
              <a:rPr lang="pt-BR" altLang="en-US" b="1" i="1" dirty="0" err="1"/>
              <a:t>Transfer</a:t>
            </a:r>
            <a:r>
              <a:rPr lang="pt-BR" altLang="en-US" b="1" i="1" dirty="0"/>
              <a:t> </a:t>
            </a:r>
            <a:r>
              <a:rPr lang="pt-BR" altLang="en-US" b="1" i="1" dirty="0" err="1"/>
              <a:t>Learning</a:t>
            </a:r>
            <a:r>
              <a:rPr lang="pt-BR" altLang="en-US" dirty="0"/>
              <a:t>! </a:t>
            </a:r>
          </a:p>
          <a:p>
            <a:pPr lvl="1">
              <a:spcBef>
                <a:spcPts val="600"/>
              </a:spcBef>
              <a:buClr>
                <a:srgbClr val="727CA3"/>
              </a:buClr>
            </a:pPr>
            <a:endParaRPr lang="pt-BR" altLang="en-US" dirty="0"/>
          </a:p>
        </p:txBody>
      </p:sp>
    </p:spTree>
    <p:extLst>
      <p:ext uri="{BB962C8B-B14F-4D97-AF65-F5344CB8AC3E}">
        <p14:creationId xmlns:p14="http://schemas.microsoft.com/office/powerpoint/2010/main" xmlns="" val="334197926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>
                <a:solidFill>
                  <a:schemeClr val="bg2">
                    <a:lumMod val="50000"/>
                  </a:schemeClr>
                </a:solidFill>
              </a:rPr>
              <a:t>Generative</a:t>
            </a:r>
            <a:r>
              <a:rPr lang="pt-BR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pt-BR" dirty="0" err="1">
                <a:solidFill>
                  <a:schemeClr val="bg2">
                    <a:lumMod val="50000"/>
                  </a:schemeClr>
                </a:solidFill>
              </a:rPr>
              <a:t>Adversarial</a:t>
            </a:r>
            <a:r>
              <a:rPr lang="pt-BR" dirty="0">
                <a:solidFill>
                  <a:schemeClr val="bg2">
                    <a:lumMod val="50000"/>
                  </a:schemeClr>
                </a:solidFill>
              </a:rPr>
              <a:t> Networks</a:t>
            </a:r>
          </a:p>
        </p:txBody>
      </p:sp>
      <p:pic>
        <p:nvPicPr>
          <p:cNvPr id="16386" name="Picture 2" descr="C:\Users\Jlopes\Desktop\GANS\GANS\Screen Shot 2019-07-05 at 11.28.52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785926"/>
            <a:ext cx="9143999" cy="391051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>
                <a:solidFill>
                  <a:schemeClr val="bg2">
                    <a:lumMod val="50000"/>
                  </a:schemeClr>
                </a:solidFill>
              </a:rPr>
              <a:t>Generative</a:t>
            </a:r>
            <a:r>
              <a:rPr lang="pt-BR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pt-BR" dirty="0" err="1">
                <a:solidFill>
                  <a:schemeClr val="bg2">
                    <a:lumMod val="50000"/>
                  </a:schemeClr>
                </a:solidFill>
              </a:rPr>
              <a:t>Adversarial</a:t>
            </a:r>
            <a:r>
              <a:rPr lang="pt-BR" dirty="0">
                <a:solidFill>
                  <a:schemeClr val="bg2">
                    <a:lumMod val="50000"/>
                  </a:schemeClr>
                </a:solidFill>
              </a:rPr>
              <a:t> Networks</a:t>
            </a:r>
          </a:p>
        </p:txBody>
      </p:sp>
      <p:pic>
        <p:nvPicPr>
          <p:cNvPr id="17410" name="Picture 2" descr="C:\Users\Jlopes\Desktop\GANS\GANS\Screen Shot 2019-07-05 at 11.29.07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1473143"/>
            <a:ext cx="9144000" cy="506416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>
                <a:solidFill>
                  <a:schemeClr val="bg2">
                    <a:lumMod val="50000"/>
                  </a:schemeClr>
                </a:solidFill>
              </a:rPr>
              <a:t>Generative</a:t>
            </a:r>
            <a:r>
              <a:rPr lang="pt-BR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pt-BR" dirty="0" err="1">
                <a:solidFill>
                  <a:schemeClr val="bg2">
                    <a:lumMod val="50000"/>
                  </a:schemeClr>
                </a:solidFill>
              </a:rPr>
              <a:t>Adversarial</a:t>
            </a:r>
            <a:r>
              <a:rPr lang="pt-BR" dirty="0">
                <a:solidFill>
                  <a:schemeClr val="bg2">
                    <a:lumMod val="50000"/>
                  </a:schemeClr>
                </a:solidFill>
              </a:rPr>
              <a:t> Networks</a:t>
            </a:r>
          </a:p>
        </p:txBody>
      </p:sp>
      <p:pic>
        <p:nvPicPr>
          <p:cNvPr id="18434" name="Picture 2" descr="C:\Users\Jlopes\Desktop\GANS\GANS\Screen Shot 2019-07-05 at 11.29.16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928802"/>
            <a:ext cx="9144000" cy="403167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>
                <a:solidFill>
                  <a:schemeClr val="bg2">
                    <a:lumMod val="50000"/>
                  </a:schemeClr>
                </a:solidFill>
              </a:rPr>
              <a:t>Generative</a:t>
            </a:r>
            <a:r>
              <a:rPr lang="pt-BR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pt-BR" dirty="0" err="1">
                <a:solidFill>
                  <a:schemeClr val="bg2">
                    <a:lumMod val="50000"/>
                  </a:schemeClr>
                </a:solidFill>
              </a:rPr>
              <a:t>Adversarial</a:t>
            </a:r>
            <a:r>
              <a:rPr lang="pt-BR" dirty="0">
                <a:solidFill>
                  <a:schemeClr val="bg2">
                    <a:lumMod val="50000"/>
                  </a:schemeClr>
                </a:solidFill>
              </a:rPr>
              <a:t> Networks</a:t>
            </a:r>
          </a:p>
        </p:txBody>
      </p:sp>
      <p:pic>
        <p:nvPicPr>
          <p:cNvPr id="19458" name="Picture 2" descr="C:\Users\Jlopes\Desktop\GANS\GANS\Screen Shot 2019-07-05 at 11.29.39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714488"/>
            <a:ext cx="9144000" cy="468446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xmlns="" id="{0739E4C9-E7BE-9045-BA08-BA6F3C8C62B6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726229" y="2276872"/>
            <a:ext cx="7691541" cy="3199681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1" name="Espaço Reservado para Conteúdo 2"/>
          <p:cNvSpPr>
            <a:spLocks noGrp="1"/>
          </p:cNvSpPr>
          <p:nvPr>
            <p:ph sz="quarter" idx="1"/>
          </p:nvPr>
        </p:nvSpPr>
        <p:spPr>
          <a:xfrm>
            <a:off x="426368" y="1628800"/>
            <a:ext cx="8291264" cy="3985120"/>
          </a:xfrm>
        </p:spPr>
        <p:txBody>
          <a:bodyPr/>
          <a:lstStyle/>
          <a:p>
            <a:pPr marL="0" indent="0">
              <a:buNone/>
            </a:pPr>
            <a:r>
              <a:rPr lang="pt-BR" sz="4800" i="1" dirty="0">
                <a:solidFill>
                  <a:schemeClr val="accent5"/>
                </a:solidFill>
                <a:cs typeface="Calibri Light" panose="020F0302020204030204" pitchFamily="34" charset="0"/>
              </a:rPr>
              <a:t> “</a:t>
            </a:r>
            <a:r>
              <a:rPr lang="pt-BR" sz="4000" i="1" dirty="0">
                <a:cs typeface="Calibri Light" panose="020F0302020204030204" pitchFamily="34" charset="0"/>
              </a:rPr>
              <a:t>É preciso provocar sistematicamente confusão. Isso promove a criatividade. Tudo aquilo que é contraditório gera vida </a:t>
            </a:r>
            <a:r>
              <a:rPr lang="pt-BR" sz="2800" b="1" dirty="0">
                <a:solidFill>
                  <a:schemeClr val="accent5">
                    <a:lumMod val="75000"/>
                  </a:schemeClr>
                </a:solidFill>
                <a:cs typeface="Calibri Light" panose="020F0302020204030204" pitchFamily="34" charset="0"/>
              </a:rPr>
              <a:t>”</a:t>
            </a:r>
            <a:endParaRPr lang="pt-BR" sz="2800" dirty="0">
              <a:solidFill>
                <a:schemeClr val="accent5">
                  <a:lumMod val="75000"/>
                </a:schemeClr>
              </a:solidFill>
              <a:cs typeface="Calibri Light" panose="020F0302020204030204" pitchFamily="34" charset="0"/>
            </a:endParaRPr>
          </a:p>
          <a:p>
            <a:pPr eaLnBrk="1" hangingPunct="1"/>
            <a:endParaRPr lang="pt-BR" sz="2400" dirty="0"/>
          </a:p>
          <a:p>
            <a:pPr eaLnBrk="1" hangingPunct="1"/>
            <a:endParaRPr lang="pt-BR" sz="4000" dirty="0"/>
          </a:p>
          <a:p>
            <a:pPr eaLnBrk="1" hangingPunct="1"/>
            <a:endParaRPr lang="pt-BR" sz="2200" dirty="0"/>
          </a:p>
          <a:p>
            <a:pPr eaLnBrk="1" hangingPunct="1"/>
            <a:endParaRPr lang="pt-BR" sz="2200" dirty="0"/>
          </a:p>
        </p:txBody>
      </p:sp>
      <p:sp>
        <p:nvSpPr>
          <p:cNvPr id="3" name="CaixaDeTexto 2"/>
          <p:cNvSpPr txBox="1"/>
          <p:nvPr/>
        </p:nvSpPr>
        <p:spPr>
          <a:xfrm>
            <a:off x="426368" y="4481736"/>
            <a:ext cx="31293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b="1" dirty="0">
                <a:solidFill>
                  <a:schemeClr val="bg2">
                    <a:lumMod val="50000"/>
                  </a:schemeClr>
                </a:solidFill>
                <a:latin typeface="Futura Bk BT" pitchFamily="34" charset="0"/>
              </a:rPr>
              <a:t>Salvador Dalí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xmlns="" id="{DD485B0B-2218-4986-BB1B-4C1238079E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061448" y="4117170"/>
            <a:ext cx="1656184" cy="2740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Shape 389"/>
          <p:cNvSpPr txBox="1"/>
          <p:nvPr/>
        </p:nvSpPr>
        <p:spPr>
          <a:xfrm>
            <a:off x="837729" y="2380345"/>
            <a:ext cx="7955280" cy="52322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>
              <a:spcBef>
                <a:spcPts val="0"/>
              </a:spcBef>
              <a:buSzPct val="25000"/>
            </a:pPr>
            <a:r>
              <a:rPr lang="en-US" sz="6000" dirty="0">
                <a:solidFill>
                  <a:schemeClr val="bg2">
                    <a:lumMod val="50000"/>
                  </a:schemeClr>
                </a:solidFill>
                <a:latin typeface="Lato Black"/>
                <a:ea typeface="Lato Black"/>
                <a:cs typeface="Lato Black"/>
                <a:sym typeface="Lato Black"/>
              </a:rPr>
              <a:t>Obrigado!</a:t>
            </a:r>
          </a:p>
        </p:txBody>
      </p:sp>
      <p:cxnSp>
        <p:nvCxnSpPr>
          <p:cNvPr id="390" name="Shape 390"/>
          <p:cNvCxnSpPr/>
          <p:nvPr/>
        </p:nvCxnSpPr>
        <p:spPr>
          <a:xfrm>
            <a:off x="606681" y="2875002"/>
            <a:ext cx="3389255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miter lim="800000"/>
            <a:headEnd type="none" w="med" len="med"/>
            <a:tailEnd type="none" w="med" len="med"/>
          </a:ln>
        </p:spPr>
      </p:cxnSp>
      <p:grpSp>
        <p:nvGrpSpPr>
          <p:cNvPr id="391" name="Shape 391"/>
          <p:cNvGrpSpPr/>
          <p:nvPr/>
        </p:nvGrpSpPr>
        <p:grpSpPr>
          <a:xfrm>
            <a:off x="214282" y="4357694"/>
            <a:ext cx="798022" cy="815060"/>
            <a:chOff x="685909" y="4475163"/>
            <a:chExt cx="150813" cy="150813"/>
          </a:xfrm>
        </p:grpSpPr>
        <p:sp>
          <p:nvSpPr>
            <p:cNvPr id="392" name="Shape 392"/>
            <p:cNvSpPr/>
            <p:nvPr/>
          </p:nvSpPr>
          <p:spPr>
            <a:xfrm>
              <a:off x="685909" y="4475163"/>
              <a:ext cx="150813" cy="150813"/>
            </a:xfrm>
            <a:prstGeom prst="ellipse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lIns="91425" tIns="45700" rIns="91425" bIns="45700" anchor="t" anchorCtr="0">
              <a:noAutofit/>
            </a:bodyPr>
            <a:lstStyle/>
            <a:p>
              <a:pPr>
                <a:spcBef>
                  <a:spcPts val="0"/>
                </a:spcBef>
                <a:buSzPct val="25000"/>
              </a:pPr>
              <a:endPara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3" name="Shape 393"/>
            <p:cNvSpPr/>
            <p:nvPr/>
          </p:nvSpPr>
          <p:spPr>
            <a:xfrm>
              <a:off x="724913" y="4524377"/>
              <a:ext cx="82692" cy="52386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7569" y="31744"/>
                  </a:moveTo>
                  <a:lnTo>
                    <a:pt x="117569" y="31744"/>
                  </a:lnTo>
                  <a:lnTo>
                    <a:pt x="65635" y="73604"/>
                  </a:lnTo>
                  <a:lnTo>
                    <a:pt x="62762" y="75697"/>
                  </a:lnTo>
                  <a:lnTo>
                    <a:pt x="59889" y="75697"/>
                  </a:lnTo>
                  <a:lnTo>
                    <a:pt x="56795" y="75697"/>
                  </a:lnTo>
                  <a:lnTo>
                    <a:pt x="53922" y="73604"/>
                  </a:lnTo>
                  <a:lnTo>
                    <a:pt x="2430" y="31744"/>
                  </a:lnTo>
                  <a:lnTo>
                    <a:pt x="883" y="31046"/>
                  </a:lnTo>
                  <a:lnTo>
                    <a:pt x="0" y="31744"/>
                  </a:lnTo>
                  <a:lnTo>
                    <a:pt x="0" y="32441"/>
                  </a:lnTo>
                  <a:lnTo>
                    <a:pt x="0" y="34534"/>
                  </a:lnTo>
                  <a:lnTo>
                    <a:pt x="0" y="110581"/>
                  </a:lnTo>
                  <a:lnTo>
                    <a:pt x="0" y="111976"/>
                  </a:lnTo>
                  <a:lnTo>
                    <a:pt x="441" y="114069"/>
                  </a:lnTo>
                  <a:lnTo>
                    <a:pt x="1988" y="116511"/>
                  </a:lnTo>
                  <a:lnTo>
                    <a:pt x="4640" y="119302"/>
                  </a:lnTo>
                  <a:lnTo>
                    <a:pt x="5303" y="120000"/>
                  </a:lnTo>
                  <a:lnTo>
                    <a:pt x="6629" y="120000"/>
                  </a:lnTo>
                  <a:lnTo>
                    <a:pt x="113370" y="120000"/>
                  </a:lnTo>
                  <a:lnTo>
                    <a:pt x="114254" y="120000"/>
                  </a:lnTo>
                  <a:lnTo>
                    <a:pt x="115359" y="119302"/>
                  </a:lnTo>
                  <a:lnTo>
                    <a:pt x="118011" y="116511"/>
                  </a:lnTo>
                  <a:lnTo>
                    <a:pt x="119116" y="114069"/>
                  </a:lnTo>
                  <a:lnTo>
                    <a:pt x="119558" y="111976"/>
                  </a:lnTo>
                  <a:lnTo>
                    <a:pt x="120000" y="110581"/>
                  </a:lnTo>
                  <a:lnTo>
                    <a:pt x="120000" y="34534"/>
                  </a:lnTo>
                  <a:lnTo>
                    <a:pt x="120000" y="32441"/>
                  </a:lnTo>
                  <a:lnTo>
                    <a:pt x="119558" y="31744"/>
                  </a:lnTo>
                  <a:lnTo>
                    <a:pt x="118674" y="31046"/>
                  </a:lnTo>
                  <a:lnTo>
                    <a:pt x="117569" y="31744"/>
                  </a:lnTo>
                  <a:close/>
                  <a:moveTo>
                    <a:pt x="4198" y="10813"/>
                  </a:moveTo>
                  <a:lnTo>
                    <a:pt x="4198" y="10813"/>
                  </a:lnTo>
                  <a:lnTo>
                    <a:pt x="53922" y="53372"/>
                  </a:lnTo>
                  <a:lnTo>
                    <a:pt x="56795" y="54418"/>
                  </a:lnTo>
                  <a:lnTo>
                    <a:pt x="59889" y="55116"/>
                  </a:lnTo>
                  <a:lnTo>
                    <a:pt x="63204" y="54418"/>
                  </a:lnTo>
                  <a:lnTo>
                    <a:pt x="65635" y="53372"/>
                  </a:lnTo>
                  <a:lnTo>
                    <a:pt x="115801" y="10813"/>
                  </a:lnTo>
                  <a:lnTo>
                    <a:pt x="117127" y="10116"/>
                  </a:lnTo>
                  <a:lnTo>
                    <a:pt x="118232" y="8372"/>
                  </a:lnTo>
                  <a:lnTo>
                    <a:pt x="119116" y="6279"/>
                  </a:lnTo>
                  <a:lnTo>
                    <a:pt x="119558" y="4883"/>
                  </a:lnTo>
                  <a:lnTo>
                    <a:pt x="119558" y="3488"/>
                  </a:lnTo>
                  <a:lnTo>
                    <a:pt x="119116" y="1395"/>
                  </a:lnTo>
                  <a:lnTo>
                    <a:pt x="118232" y="0"/>
                  </a:lnTo>
                  <a:lnTo>
                    <a:pt x="115801" y="0"/>
                  </a:lnTo>
                  <a:lnTo>
                    <a:pt x="3756" y="0"/>
                  </a:lnTo>
                  <a:lnTo>
                    <a:pt x="1767" y="0"/>
                  </a:lnTo>
                  <a:lnTo>
                    <a:pt x="441" y="1395"/>
                  </a:lnTo>
                  <a:lnTo>
                    <a:pt x="0" y="3488"/>
                  </a:lnTo>
                  <a:lnTo>
                    <a:pt x="0" y="4883"/>
                  </a:lnTo>
                  <a:lnTo>
                    <a:pt x="883" y="6279"/>
                  </a:lnTo>
                  <a:lnTo>
                    <a:pt x="1325" y="8372"/>
                  </a:lnTo>
                  <a:lnTo>
                    <a:pt x="2430" y="10116"/>
                  </a:lnTo>
                  <a:lnTo>
                    <a:pt x="4198" y="10813"/>
                  </a:lnTo>
                  <a:close/>
                </a:path>
              </a:pathLst>
            </a:cu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91425" tIns="45700" rIns="91425" bIns="45700" anchor="t" anchorCtr="0">
              <a:noAutofit/>
            </a:bodyPr>
            <a:lstStyle/>
            <a:p>
              <a:pPr>
                <a:spcBef>
                  <a:spcPts val="0"/>
                </a:spcBef>
                <a:buSzPct val="25000"/>
              </a:pPr>
              <a:endPara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94" name="Shape 394"/>
          <p:cNvSpPr txBox="1"/>
          <p:nvPr/>
        </p:nvSpPr>
        <p:spPr>
          <a:xfrm>
            <a:off x="1142431" y="4077072"/>
            <a:ext cx="3571900" cy="88829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>
              <a:spcBef>
                <a:spcPts val="0"/>
              </a:spcBef>
              <a:buSzPct val="25000"/>
            </a:pPr>
            <a:r>
              <a:rPr lang="en-US" sz="2400" dirty="0" err="1">
                <a:latin typeface="Lato"/>
                <a:ea typeface="Lato"/>
                <a:cs typeface="Lato"/>
                <a:sym typeface="Lato"/>
              </a:rPr>
              <a:t>ahirtonlopes@gmail.com</a:t>
            </a:r>
            <a:endParaRPr lang="en-US" sz="2400" dirty="0">
              <a:latin typeface="Lato"/>
              <a:ea typeface="Lato"/>
              <a:cs typeface="Lato"/>
              <a:sym typeface="Lato"/>
            </a:endParaRPr>
          </a:p>
          <a:p>
            <a:pPr>
              <a:spcBef>
                <a:spcPts val="0"/>
              </a:spcBef>
              <a:buSzPct val="25000"/>
            </a:pPr>
            <a:r>
              <a:rPr lang="en-US" sz="2400" dirty="0">
                <a:latin typeface="Lato"/>
                <a:ea typeface="Lato"/>
                <a:cs typeface="Lato"/>
                <a:sym typeface="Lato"/>
              </a:rPr>
              <a:t>github.com/</a:t>
            </a:r>
            <a:r>
              <a:rPr lang="en-US" sz="2400" dirty="0" err="1">
                <a:latin typeface="Lato"/>
                <a:ea typeface="Lato"/>
                <a:cs typeface="Lato"/>
                <a:sym typeface="Lato"/>
              </a:rPr>
              <a:t>AhirtonLopes</a:t>
            </a:r>
            <a:endParaRPr lang="en-US" sz="2400" dirty="0">
              <a:latin typeface="Lato"/>
              <a:ea typeface="Lato"/>
              <a:cs typeface="Lato"/>
              <a:sym typeface="Lato"/>
            </a:endParaRPr>
          </a:p>
          <a:p>
            <a:pPr>
              <a:spcBef>
                <a:spcPts val="0"/>
              </a:spcBef>
              <a:buSzPct val="25000"/>
            </a:pPr>
            <a:r>
              <a:rPr lang="en-US" sz="2400" dirty="0" err="1">
                <a:latin typeface="Lato"/>
                <a:ea typeface="Lato"/>
                <a:cs typeface="Lato"/>
                <a:sym typeface="Lato"/>
              </a:rPr>
              <a:t>slideshare.net</a:t>
            </a:r>
            <a:r>
              <a:rPr lang="en-US" sz="2400" dirty="0">
                <a:latin typeface="Lato"/>
                <a:ea typeface="Lato"/>
                <a:cs typeface="Lato"/>
                <a:sym typeface="Lato"/>
              </a:rPr>
              <a:t>/</a:t>
            </a:r>
            <a:r>
              <a:rPr lang="en-US" sz="2400" dirty="0" err="1">
                <a:latin typeface="Lato"/>
                <a:ea typeface="Lato"/>
                <a:cs typeface="Lato"/>
                <a:sym typeface="Lato"/>
              </a:rPr>
              <a:t>JosAhirtonBatistaLop</a:t>
            </a:r>
            <a:endParaRPr lang="en-US" sz="2400" dirty="0">
              <a:latin typeface="Lato"/>
              <a:ea typeface="Lato"/>
              <a:cs typeface="Lato"/>
              <a:sym typeface="Lato"/>
            </a:endParaRPr>
          </a:p>
          <a:p>
            <a:pPr>
              <a:spcBef>
                <a:spcPts val="0"/>
              </a:spcBef>
              <a:buSzPct val="25000"/>
            </a:pPr>
            <a:endParaRPr lang="en-US" sz="2400" dirty="0">
              <a:latin typeface="Lato"/>
              <a:ea typeface="Lato"/>
              <a:cs typeface="Lato"/>
              <a:sym typeface="Lato"/>
            </a:endParaRPr>
          </a:p>
          <a:p>
            <a:pPr>
              <a:spcBef>
                <a:spcPts val="0"/>
              </a:spcBef>
              <a:buSzPct val="25000"/>
            </a:pPr>
            <a:endParaRPr lang="en-US" sz="2400" dirty="0">
              <a:latin typeface="Lato"/>
              <a:ea typeface="Lato"/>
              <a:cs typeface="Lato"/>
              <a:sym typeface="Lato"/>
            </a:endParaRPr>
          </a:p>
          <a:p>
            <a:pPr>
              <a:spcBef>
                <a:spcPts val="0"/>
              </a:spcBef>
              <a:buSzPct val="25000"/>
            </a:pPr>
            <a:endParaRPr lang="en-US" sz="2400" dirty="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FC638384-5302-D242-B5C0-65DC565001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844459" y="1916832"/>
            <a:ext cx="4089400" cy="408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54880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xmlns="" id="{D37B90E4-87A2-D540-B229-8C1F6FF33D1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en-US" dirty="0">
                <a:solidFill>
                  <a:schemeClr val="bg2">
                    <a:lumMod val="50000"/>
                  </a:schemeClr>
                </a:solidFill>
              </a:rPr>
              <a:t>Motivação</a:t>
            </a:r>
            <a:endParaRPr lang="en-US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xmlns="" id="{35FEEBCF-B0BA-D84C-BA69-E63AB74D0F9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51520" y="1484784"/>
            <a:ext cx="8640960" cy="4765630"/>
          </a:xfrm>
        </p:spPr>
        <p:txBody>
          <a:bodyPr/>
          <a:lstStyle/>
          <a:p>
            <a:pPr>
              <a:spcBef>
                <a:spcPts val="600"/>
              </a:spcBef>
              <a:buClr>
                <a:srgbClr val="727CA3"/>
              </a:buClr>
            </a:pPr>
            <a:r>
              <a:rPr lang="pt-BR" altLang="en-US" dirty="0"/>
              <a:t>Suposições para classificadores:</a:t>
            </a:r>
          </a:p>
          <a:p>
            <a:pPr lvl="1">
              <a:spcBef>
                <a:spcPts val="600"/>
              </a:spcBef>
              <a:buClr>
                <a:srgbClr val="727CA3"/>
              </a:buClr>
            </a:pPr>
            <a:r>
              <a:rPr lang="pt-BR" altLang="en-US" dirty="0"/>
              <a:t>Treinamento e teste são da mesma distribuição;</a:t>
            </a:r>
          </a:p>
          <a:p>
            <a:pPr lvl="1">
              <a:spcBef>
                <a:spcPts val="600"/>
              </a:spcBef>
              <a:buClr>
                <a:srgbClr val="727CA3"/>
              </a:buClr>
            </a:pPr>
            <a:r>
              <a:rPr lang="pt-BR" altLang="en-US" dirty="0"/>
              <a:t>Treinamento e teste estão no mesmo espaço de recurso.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57224" y="3214686"/>
            <a:ext cx="7715304" cy="33759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37031977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xmlns="" id="{D37B90E4-87A2-D540-B229-8C1F6FF33D1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en-US" dirty="0">
                <a:solidFill>
                  <a:schemeClr val="bg2">
                    <a:lumMod val="50000"/>
                  </a:schemeClr>
                </a:solidFill>
              </a:rPr>
              <a:t>Classificação de Documentos</a:t>
            </a:r>
            <a:endParaRPr lang="en-US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1500174"/>
            <a:ext cx="8696325" cy="5000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8986332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xmlns="" id="{D37B90E4-87A2-D540-B229-8C1F6FF33D1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en-US" dirty="0">
                <a:solidFill>
                  <a:schemeClr val="bg2">
                    <a:lumMod val="50000"/>
                  </a:schemeClr>
                </a:solidFill>
              </a:rPr>
              <a:t>Classificação de Documentos</a:t>
            </a:r>
            <a:endParaRPr lang="en-US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844" y="1571612"/>
            <a:ext cx="8867775" cy="5057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8986332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xmlns="" id="{D37B90E4-87A2-D540-B229-8C1F6FF33D1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en-US" dirty="0">
                <a:solidFill>
                  <a:schemeClr val="bg2">
                    <a:lumMod val="50000"/>
                  </a:schemeClr>
                </a:solidFill>
              </a:rPr>
              <a:t>O que fazer?</a:t>
            </a:r>
            <a:endParaRPr lang="en-US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xmlns="" id="{35FEEBCF-B0BA-D84C-BA69-E63AB74D0F9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51520" y="1484784"/>
            <a:ext cx="8640960" cy="4909646"/>
          </a:xfrm>
        </p:spPr>
        <p:txBody>
          <a:bodyPr/>
          <a:lstStyle/>
          <a:p>
            <a:pPr>
              <a:spcBef>
                <a:spcPts val="600"/>
              </a:spcBef>
              <a:buClr>
                <a:srgbClr val="727CA3"/>
              </a:buClr>
            </a:pPr>
            <a:r>
              <a:rPr lang="pt-BR" altLang="en-US" dirty="0"/>
              <a:t>Duas possíveis violações:</a:t>
            </a:r>
          </a:p>
          <a:p>
            <a:pPr lvl="1">
              <a:spcBef>
                <a:spcPts val="600"/>
              </a:spcBef>
              <a:buClr>
                <a:srgbClr val="727CA3"/>
              </a:buClr>
            </a:pPr>
            <a:r>
              <a:rPr lang="pt-BR" altLang="en-US" dirty="0"/>
              <a:t>Mesma distribuição?</a:t>
            </a:r>
          </a:p>
          <a:p>
            <a:pPr lvl="1">
              <a:spcBef>
                <a:spcPts val="600"/>
              </a:spcBef>
              <a:buClr>
                <a:srgbClr val="727CA3"/>
              </a:buClr>
            </a:pPr>
            <a:r>
              <a:rPr lang="pt-BR" altLang="en-US" dirty="0"/>
              <a:t>Exemplo 1: Diferentes proporções de física, aprendizado de máquina, ciências da vida?</a:t>
            </a:r>
          </a:p>
          <a:p>
            <a:pPr lvl="1">
              <a:spcBef>
                <a:spcPts val="600"/>
              </a:spcBef>
              <a:buClr>
                <a:srgbClr val="727CA3"/>
              </a:buClr>
            </a:pPr>
            <a:r>
              <a:rPr lang="pt-BR" altLang="en-US" dirty="0"/>
              <a:t>Exemplo 2: Diferentes proporções de diabéticos quando comparada a população para a representa</a:t>
            </a:r>
            <a:r>
              <a:rPr lang="en-US" altLang="en-US" dirty="0" err="1"/>
              <a:t>ção</a:t>
            </a:r>
            <a:r>
              <a:rPr lang="en-US" altLang="en-US" dirty="0"/>
              <a:t> </a:t>
            </a:r>
            <a:r>
              <a:rPr lang="en-US" altLang="en-US" dirty="0" err="1"/>
              <a:t>em</a:t>
            </a:r>
            <a:r>
              <a:rPr lang="en-US" altLang="en-US" dirty="0"/>
              <a:t> </a:t>
            </a:r>
            <a:r>
              <a:rPr lang="pt-BR" altLang="en-US" dirty="0"/>
              <a:t>base.</a:t>
            </a:r>
          </a:p>
          <a:p>
            <a:pPr>
              <a:spcBef>
                <a:spcPts val="600"/>
              </a:spcBef>
              <a:buClr>
                <a:srgbClr val="727CA3"/>
              </a:buClr>
            </a:pPr>
            <a:r>
              <a:rPr lang="pt-BR" altLang="en-US" dirty="0"/>
              <a:t>Mesmo espaço de recurso / tarefa</a:t>
            </a:r>
          </a:p>
          <a:p>
            <a:pPr lvl="1">
              <a:spcBef>
                <a:spcPts val="600"/>
              </a:spcBef>
              <a:buClr>
                <a:srgbClr val="727CA3"/>
              </a:buClr>
            </a:pPr>
            <a:r>
              <a:rPr lang="pt-BR" altLang="en-US" dirty="0"/>
              <a:t>Páginas de esportes: vocabulário diferente, características de BOW mudam</a:t>
            </a:r>
          </a:p>
          <a:p>
            <a:pPr>
              <a:spcBef>
                <a:spcPts val="600"/>
              </a:spcBef>
              <a:buClr>
                <a:srgbClr val="727CA3"/>
              </a:buClr>
            </a:pPr>
            <a:r>
              <a:rPr lang="pt-BR" altLang="en-US" dirty="0" err="1"/>
              <a:t>Retreinar</a:t>
            </a:r>
            <a:r>
              <a:rPr lang="pt-BR" altLang="en-US" dirty="0"/>
              <a:t>?</a:t>
            </a:r>
          </a:p>
          <a:p>
            <a:pPr lvl="1">
              <a:spcBef>
                <a:spcPts val="600"/>
              </a:spcBef>
              <a:buClr>
                <a:srgbClr val="727CA3"/>
              </a:buClr>
            </a:pPr>
            <a:r>
              <a:rPr lang="pt-BR" altLang="en-US" dirty="0"/>
              <a:t>Experiência pode ser lenta e dolorosa ...</a:t>
            </a:r>
          </a:p>
          <a:p>
            <a:pPr lvl="1">
              <a:spcBef>
                <a:spcPts val="600"/>
              </a:spcBef>
              <a:buClr>
                <a:srgbClr val="727CA3"/>
              </a:buClr>
            </a:pPr>
            <a:endParaRPr lang="pt-BR" altLang="en-US" dirty="0"/>
          </a:p>
          <a:p>
            <a:pPr lvl="1">
              <a:spcBef>
                <a:spcPts val="600"/>
              </a:spcBef>
              <a:buClr>
                <a:srgbClr val="727CA3"/>
              </a:buClr>
            </a:pPr>
            <a:r>
              <a:rPr lang="pt-BR" altLang="en-US" dirty="0"/>
              <a:t>Podemos de alguma forma reutilizar e </a:t>
            </a:r>
            <a:r>
              <a:rPr lang="pt-BR" altLang="en-US" b="1" dirty="0"/>
              <a:t>adaptar o que temos</a:t>
            </a:r>
            <a:r>
              <a:rPr lang="pt-BR" alt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xmlns="" val="33419792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xmlns="" id="{D37B90E4-87A2-D540-B229-8C1F6FF33D1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en-US" dirty="0">
                <a:solidFill>
                  <a:schemeClr val="bg2">
                    <a:lumMod val="50000"/>
                  </a:schemeClr>
                </a:solidFill>
              </a:rPr>
              <a:t>Classificação de Imagens</a:t>
            </a:r>
            <a:endParaRPr lang="en-US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34" y="1571612"/>
            <a:ext cx="8210550" cy="4943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89863323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ckTema">
  <a:themeElements>
    <a:clrScheme name="Integração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Mack2">
      <a:majorFont>
        <a:latin typeface="Arial Rounded MT Bold"/>
        <a:ea typeface=""/>
        <a:cs typeface=""/>
      </a:majorFont>
      <a:minorFont>
        <a:latin typeface="Consolas"/>
        <a:ea typeface=""/>
        <a:cs typeface=""/>
      </a:minorFont>
    </a:fontScheme>
    <a:fmtScheme name="Patrimônio Líquido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tint val="30000"/>
                <a:satMod val="300000"/>
              </a:schemeClr>
              <a:schemeClr val="phClr">
                <a:tint val="40000"/>
                <a:satMod val="200000"/>
              </a:schemeClr>
            </a:duotone>
          </a:blip>
          <a:tile tx="0" ty="0" sx="70000" sy="70000" flip="none" algn="ctr"/>
        </a:blipFill>
        <a:blipFill>
          <a:blip xmlns:r="http://schemas.openxmlformats.org/officeDocument/2006/relationships" r:embed="rId1">
            <a:duotone>
              <a:schemeClr val="phClr">
                <a:shade val="22000"/>
                <a:satMod val="160000"/>
              </a:schemeClr>
              <a:schemeClr val="phClr">
                <a:shade val="45000"/>
                <a:satMod val="100000"/>
              </a:schemeClr>
            </a:duotone>
          </a:blip>
          <a:tile tx="0" ty="0" sx="65000" sy="65000" flip="none" algn="ctr"/>
        </a:blip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50800" dir="5400000" algn="t" rotWithShape="0">
              <a:srgbClr val="000000">
                <a:alpha val="60000"/>
              </a:srgbClr>
            </a:outerShdw>
          </a:effectLst>
          <a:scene3d>
            <a:camera prst="isometricBottomUp" fov="0">
              <a:rot lat="0" lon="0" rev="0"/>
            </a:camera>
            <a:lightRig rig="soft" dir="b">
              <a:rot lat="0" lon="0" rev="9000000"/>
            </a:lightRig>
          </a:scene3d>
          <a:sp3d contourW="35000" prstMaterial="matte">
            <a:bevelT w="4500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65000"/>
              </a:schemeClr>
            </a:gs>
            <a:gs pos="50000">
              <a:schemeClr val="phClr">
                <a:shade val="80000"/>
                <a:satMod val="155000"/>
              </a:schemeClr>
            </a:gs>
            <a:gs pos="100000">
              <a:schemeClr val="phClr">
                <a:tint val="95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tint val="95000"/>
                <a:satMod val="200000"/>
              </a:schemeClr>
              <a:schemeClr val="phClr">
                <a:shade val="80000"/>
                <a:satMod val="100000"/>
              </a:schemeClr>
            </a:duotone>
          </a:blip>
          <a:tile tx="0" ty="0" sx="55000" sy="5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15401</TotalTime>
  <Words>817</Words>
  <Application>Microsoft Office PowerPoint</Application>
  <PresentationFormat>Apresentação na tela (4:3)</PresentationFormat>
  <Paragraphs>149</Paragraphs>
  <Slides>46</Slides>
  <Notes>2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46</vt:i4>
      </vt:variant>
    </vt:vector>
  </HeadingPairs>
  <TitlesOfParts>
    <vt:vector size="47" baseType="lpstr">
      <vt:lpstr>MackTema</vt:lpstr>
      <vt:lpstr>Slide 1</vt:lpstr>
      <vt:lpstr>About Me</vt:lpstr>
      <vt:lpstr>Ferramentais</vt:lpstr>
      <vt:lpstr>Transfer Learning</vt:lpstr>
      <vt:lpstr>Motivação</vt:lpstr>
      <vt:lpstr>Classificação de Documentos</vt:lpstr>
      <vt:lpstr>Classificação de Documentos</vt:lpstr>
      <vt:lpstr>O que fazer?</vt:lpstr>
      <vt:lpstr>Classificação de Imagens</vt:lpstr>
      <vt:lpstr>Classificação de Imagens</vt:lpstr>
      <vt:lpstr>Classificação de Câncer</vt:lpstr>
      <vt:lpstr>Classificação de Câncer</vt:lpstr>
      <vt:lpstr>Aprendizagem Tradicional vs.  Transfer Learning</vt:lpstr>
      <vt:lpstr>Definição em Transfer Learning</vt:lpstr>
      <vt:lpstr>Então ...</vt:lpstr>
      <vt:lpstr>Questões a se considerar</vt:lpstr>
      <vt:lpstr>Diferentes Distribuições</vt:lpstr>
      <vt:lpstr>Algoritmos: Adaboost</vt:lpstr>
      <vt:lpstr>Adaboost</vt:lpstr>
      <vt:lpstr>Transferência de Atributos</vt:lpstr>
      <vt:lpstr>Slide 21</vt:lpstr>
      <vt:lpstr>Conclusões</vt:lpstr>
      <vt:lpstr>Conclusões</vt:lpstr>
      <vt:lpstr>Slide 24</vt:lpstr>
      <vt:lpstr>Generative Adversarial Networks</vt:lpstr>
      <vt:lpstr>Generative Adversarial Networks</vt:lpstr>
      <vt:lpstr>Generative Adversarial Networks</vt:lpstr>
      <vt:lpstr>Generative Adversarial Networks</vt:lpstr>
      <vt:lpstr>Generative Adversarial Networks</vt:lpstr>
      <vt:lpstr>Generative Adversarial Networks</vt:lpstr>
      <vt:lpstr>Generative Adversarial Networks</vt:lpstr>
      <vt:lpstr>Generative Adversarial Networks</vt:lpstr>
      <vt:lpstr>Generative Adversarial Networks</vt:lpstr>
      <vt:lpstr>Generative Adversarial Networks</vt:lpstr>
      <vt:lpstr>Generative Adversarial Networks</vt:lpstr>
      <vt:lpstr>Generative Adversarial Networks</vt:lpstr>
      <vt:lpstr>Generative Adversarial Networks</vt:lpstr>
      <vt:lpstr>Generative Adversarial Networks</vt:lpstr>
      <vt:lpstr>Generative Adversarial Networks</vt:lpstr>
      <vt:lpstr>Generative Adversarial Networks</vt:lpstr>
      <vt:lpstr>Generative Adversarial Networks</vt:lpstr>
      <vt:lpstr>Generative Adversarial Networks</vt:lpstr>
      <vt:lpstr>Generative Adversarial Networks</vt:lpstr>
      <vt:lpstr>Slide 44</vt:lpstr>
      <vt:lpstr>Slide 45</vt:lpstr>
      <vt:lpstr>Slide 46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Rafael</dc:creator>
  <cp:lastModifiedBy>Jose Ahirton Batista Lopes Filho</cp:lastModifiedBy>
  <cp:revision>661</cp:revision>
  <dcterms:created xsi:type="dcterms:W3CDTF">2009-11-26T19:30:22Z</dcterms:created>
  <dcterms:modified xsi:type="dcterms:W3CDTF">2019-09-24T20:04:23Z</dcterms:modified>
</cp:coreProperties>
</file>